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7" r:id="rId3"/>
    <p:sldMasterId id="2147483676" r:id="rId4"/>
    <p:sldMasterId id="2147483748" r:id="rId5"/>
  </p:sldMasterIdLst>
  <p:notesMasterIdLst>
    <p:notesMasterId r:id="rId29"/>
  </p:notesMasterIdLst>
  <p:sldIdLst>
    <p:sldId id="277" r:id="rId6"/>
    <p:sldId id="257" r:id="rId7"/>
    <p:sldId id="309" r:id="rId8"/>
    <p:sldId id="308" r:id="rId9"/>
    <p:sldId id="260" r:id="rId10"/>
    <p:sldId id="262" r:id="rId11"/>
    <p:sldId id="324" r:id="rId12"/>
    <p:sldId id="311" r:id="rId13"/>
    <p:sldId id="325" r:id="rId14"/>
    <p:sldId id="326" r:id="rId15"/>
    <p:sldId id="312" r:id="rId16"/>
    <p:sldId id="313" r:id="rId17"/>
    <p:sldId id="307" r:id="rId18"/>
    <p:sldId id="314" r:id="rId19"/>
    <p:sldId id="315" r:id="rId20"/>
    <p:sldId id="323" r:id="rId21"/>
    <p:sldId id="318" r:id="rId22"/>
    <p:sldId id="329" r:id="rId23"/>
    <p:sldId id="319" r:id="rId24"/>
    <p:sldId id="320" r:id="rId25"/>
    <p:sldId id="321" r:id="rId26"/>
    <p:sldId id="322" r:id="rId27"/>
    <p:sldId id="272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QwvZxs4qCkBoiclH4O4J6NcaW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7F"/>
    <a:srgbClr val="E0EEC3"/>
    <a:srgbClr val="FFFFFF"/>
    <a:srgbClr val="70AB5C"/>
    <a:srgbClr val="6BAD5E"/>
    <a:srgbClr val="3C5110"/>
    <a:srgbClr val="BB744D"/>
    <a:srgbClr val="6FA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9C72A-3A06-46C1-B39B-F4583A864DA7}">
  <a:tblStyle styleId="{F029C72A-3A06-46C1-B39B-F4583A864DA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627F60A-4CCD-45F9-836F-1246CFAA457C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7"/>
          </a:solidFill>
        </a:fill>
      </a:tcStyle>
    </a:wholeTbl>
    <a:band1H>
      <a:tcTxStyle b="off" i="off"/>
      <a:tcStyle>
        <a:tcBdr/>
        <a:fill>
          <a:solidFill>
            <a:srgbClr val="DBE9C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BE9C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5593" autoAdjust="0"/>
  </p:normalViewPr>
  <p:slideViewPr>
    <p:cSldViewPr snapToGrid="0">
      <p:cViewPr varScale="1">
        <p:scale>
          <a:sx n="106" d="100"/>
          <a:sy n="106" d="100"/>
        </p:scale>
        <p:origin x="12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rghumcheckoff.com/wp-content/uploads/2023/05/PROOF-4-MF3234-Sorghum-Poster-1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7" name="Google Shape;68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>
          <a:extLst>
            <a:ext uri="{FF2B5EF4-FFF2-40B4-BE49-F238E27FC236}">
              <a16:creationId xmlns:a16="http://schemas.microsoft.com/office/drawing/2014/main" id="{92FAEE3F-0EDF-5348-8022-C7B5C1EBA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:notes">
            <a:extLst>
              <a:ext uri="{FF2B5EF4-FFF2-40B4-BE49-F238E27FC236}">
                <a16:creationId xmlns:a16="http://schemas.microsoft.com/office/drawing/2014/main" id="{7287213E-5344-CCDA-3934-EDE3C82805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8" name="Google Shape;928;p2:notes">
            <a:extLst>
              <a:ext uri="{FF2B5EF4-FFF2-40B4-BE49-F238E27FC236}">
                <a16:creationId xmlns:a16="http://schemas.microsoft.com/office/drawing/2014/main" id="{573099A9-B7B4-F9CD-1ADE-08745FB1A6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9" name="Google Shape;929;p2:notes">
            <a:extLst>
              <a:ext uri="{FF2B5EF4-FFF2-40B4-BE49-F238E27FC236}">
                <a16:creationId xmlns:a16="http://schemas.microsoft.com/office/drawing/2014/main" id="{92E5AF7F-C1E8-053F-44B3-68D46492D6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52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1" name="Google Shape;106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ba7334c3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8" name="Google Shape;1148;g2ba7334c34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b="0" i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- Neutral Detergent Fiber (NDF) is een maat voor de hoeveelheid celwanden in een voedermiddel 1. Een hoge NDF-waarde betekent dat er relatief meer celwanden in het voedermiddel zitten.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b="0" i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- Een hoge Acid Detergent Fiber (ADF) waarde in de bouw duid op een hoog gehalte aan cellulose en lignine in de plant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b="0" i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- Een hoge waarde van lignine in de bouw kan betekenen dat het </a:t>
            </a:r>
            <a:r>
              <a:rPr lang="nl-NL" sz="1200" b="0" i="0" u="none" strike="noStrike" cap="none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materiaal duurzamer is, omdat lignine een biobased grondstof is</a:t>
            </a:r>
            <a:endParaRPr sz="1200" b="0" i="0" u="none" strike="noStrike" cap="none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g2ba7334c34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36" name="Google Shape;12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2220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6" name="Google Shape;10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87" name="Google Shape;108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9" name="Google Shape;1009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36" name="Google Shape;12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0504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6" name="Google Shape;12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2687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36" name="Google Shape;12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7762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Benefits of Glutamic Acid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· 1. Improve Memory and Focus Glutamic acid works as a fuel for the brain. ...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· 2. Boost the Immune System Your body uses glutamic acid to produce glutathione. ...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· 3. Support Prostate Health Glutamic acid plays a key role in many different areas of the body, including the prostate. ...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· 4. Detox the Body ...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· 5. Improve Athletic Performance ...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36" name="Google Shape;12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7130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8" name="Google Shape;67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6" name="Google Shape;12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>
          <a:extLst>
            <a:ext uri="{FF2B5EF4-FFF2-40B4-BE49-F238E27FC236}">
              <a16:creationId xmlns:a16="http://schemas.microsoft.com/office/drawing/2014/main" id="{5E75091D-FB97-1E81-D5AC-9EAC687F4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:notes">
            <a:extLst>
              <a:ext uri="{FF2B5EF4-FFF2-40B4-BE49-F238E27FC236}">
                <a16:creationId xmlns:a16="http://schemas.microsoft.com/office/drawing/2014/main" id="{0FF8402B-D75F-65DC-D78E-F68D6E8027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6" name="Google Shape;1236;p48:notes">
            <a:extLst>
              <a:ext uri="{FF2B5EF4-FFF2-40B4-BE49-F238E27FC236}">
                <a16:creationId xmlns:a16="http://schemas.microsoft.com/office/drawing/2014/main" id="{DF6F3E8D-CB42-9074-58C6-B7DEECE7CC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993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3" name="Google Shape;12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264" name="Google Shape;12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196" name="Google Shape;119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1" name="Google Shape;73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2" name="Google Shape;732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15" name="Google Shape;715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Google Shape;74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0" name="Google Shape;750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1" name="Google Shape;81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 err="1"/>
              <a:t>Loubolk</a:t>
            </a:r>
            <a:r>
              <a:rPr lang="nl-NL" dirty="0"/>
              <a:t> logo</a:t>
            </a:r>
            <a:endParaRPr dirty="0"/>
          </a:p>
        </p:txBody>
      </p:sp>
      <p:sp>
        <p:nvSpPr>
          <p:cNvPr id="812" name="Google Shape;81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36" name="Google Shape;12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72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3" name="Google Shape;98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4" name="Google Shape;984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10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>
          <a:extLst>
            <a:ext uri="{FF2B5EF4-FFF2-40B4-BE49-F238E27FC236}">
              <a16:creationId xmlns:a16="http://schemas.microsoft.com/office/drawing/2014/main" id="{04CEA062-51D2-7980-7F0B-EA029F5C0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7:notes">
            <a:extLst>
              <a:ext uri="{FF2B5EF4-FFF2-40B4-BE49-F238E27FC236}">
                <a16:creationId xmlns:a16="http://schemas.microsoft.com/office/drawing/2014/main" id="{D8191344-E165-4B4B-7C71-DFABAE5175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0" name="Google Shape;1090;p47:notes">
            <a:extLst>
              <a:ext uri="{FF2B5EF4-FFF2-40B4-BE49-F238E27FC236}">
                <a16:creationId xmlns:a16="http://schemas.microsoft.com/office/drawing/2014/main" id="{E25639F8-BC60-1BF4-D824-B6EC8509B0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>
                <a:hlinkClick r:id="rId3"/>
              </a:rPr>
              <a:t>PROOF-4-MF3234-Sorghum-Poster-1.pdf (sorghumcheckoff.com)</a:t>
            </a:r>
            <a:endParaRPr dirty="0"/>
          </a:p>
        </p:txBody>
      </p:sp>
      <p:sp>
        <p:nvSpPr>
          <p:cNvPr id="1091" name="Google Shape;1091;p47:notes">
            <a:extLst>
              <a:ext uri="{FF2B5EF4-FFF2-40B4-BE49-F238E27FC236}">
                <a16:creationId xmlns:a16="http://schemas.microsoft.com/office/drawing/2014/main" id="{A303B98F-EC56-6EAF-A27E-7D6D582045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17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8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8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8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8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8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8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89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8" name="Google Shape;128;p8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8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90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90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5" name="Google Shape;135;p90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90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7" name="Google Shape;137;p9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9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9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9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9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3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93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2" name="Google Shape;152;p93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9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9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4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94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94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60" name="Google Shape;160;p9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9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5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95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9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9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6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6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72" name="Google Shape;172;p96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9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9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9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76" name="Google Shape;176;p9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7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97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9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9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8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98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87" name="Google Shape;187;p98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9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9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91" name="Google Shape;191;p98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98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9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9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96" name="Google Shape;196;p99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9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9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00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03" name="Google Shape;203;p10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0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0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1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01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09" name="Google Shape;209;p10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0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0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55" name="Google Shape;255;p5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61" name="Google Shape;261;p10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10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0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0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65" name="Google Shape;265;p10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0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0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0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0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0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0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76" name="Google Shape;276;p10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10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0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0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280" name="Google Shape;280;p10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0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0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85" name="Google Shape;285;p10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0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0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0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06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92" name="Google Shape;292;p10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0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0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0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98" name="Google Shape;298;p10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0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0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9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849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1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0" name="Google Shape;540;p1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1" name="Google Shape;541;p1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2" name="Google Shape;542;p1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543" name="Google Shape;543;p1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544" name="Google Shape;544;p1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546" name="Google Shape;546;p1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547" name="Google Shape;547;p1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548" name="Google Shape;548;p1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0" name="Google Shape;550;p11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1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618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35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57" name="Google Shape;57;p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3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NL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8" name="Google Shape;98;p5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8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" name="Google Shape;103;p8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4" name="Google Shape;104;p87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5" name="Google Shape;105;p87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106" name="Google Shape;106;p87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07" name="Google Shape;107;p87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8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109" name="Google Shape;109;p87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</p:sp>
        <p:sp>
          <p:nvSpPr>
            <p:cNvPr id="110" name="Google Shape;110;p87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111" name="Google Shape;111;p8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87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87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7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8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8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8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1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" name="Google Shape;23;p1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24;p1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" name="Google Shape;25;p1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8627"/>
              </a:schemeClr>
            </a:solidFill>
            <a:ln>
              <a:noFill/>
            </a:ln>
          </p:spPr>
        </p:sp>
        <p:sp>
          <p:nvSpPr>
            <p:cNvPr id="26" name="Google Shape;26;p1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7" name="Google Shape;27;p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8627"/>
              </a:srgbClr>
            </a:solidFill>
            <a:ln>
              <a:noFill/>
            </a:ln>
          </p:spPr>
        </p:sp>
        <p:sp>
          <p:nvSpPr>
            <p:cNvPr id="29" name="Google Shape;29;p1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8627"/>
              </a:srgbClr>
            </a:solidFill>
            <a:ln>
              <a:noFill/>
            </a:ln>
          </p:spPr>
        </p:sp>
        <p:sp>
          <p:nvSpPr>
            <p:cNvPr id="30" name="Google Shape;30;p1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529"/>
              </a:schemeClr>
            </a:solidFill>
            <a:ln>
              <a:noFill/>
            </a:ln>
          </p:spPr>
        </p:sp>
        <p:sp>
          <p:nvSpPr>
            <p:cNvPr id="31" name="Google Shape;31;p1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352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1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0" name="Google Shape;80;p5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" name="Google Shape;81;p5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" name="Google Shape;82;p5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83" name="Google Shape;83;p5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84" name="Google Shape;84;p5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5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86" name="Google Shape;86;p5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</p:sp>
        <p:sp>
          <p:nvSpPr>
            <p:cNvPr id="87" name="Google Shape;87;p5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88" name="Google Shape;88;p5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5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5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5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2" name="Google Shape;92;p5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5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5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5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7" name="Google Shape;237;p5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" name="Google Shape;238;p5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9" name="Google Shape;239;p5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7843"/>
              </a:schemeClr>
            </a:solidFill>
            <a:ln>
              <a:noFill/>
            </a:ln>
          </p:spPr>
        </p:sp>
        <p:sp>
          <p:nvSpPr>
            <p:cNvPr id="240" name="Google Shape;240;p5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41" name="Google Shape;241;p5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7843"/>
              </a:srgbClr>
            </a:solidFill>
            <a:ln>
              <a:noFill/>
            </a:ln>
          </p:spPr>
        </p:sp>
        <p:sp>
          <p:nvSpPr>
            <p:cNvPr id="243" name="Google Shape;243;p5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7843"/>
              </a:srgbClr>
            </a:solidFill>
            <a:ln>
              <a:noFill/>
            </a:ln>
          </p:spPr>
        </p:sp>
        <p:sp>
          <p:nvSpPr>
            <p:cNvPr id="244" name="Google Shape;244;p5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2745"/>
              </a:schemeClr>
            </a:solidFill>
            <a:ln>
              <a:noFill/>
            </a:ln>
          </p:spPr>
        </p:sp>
        <p:sp>
          <p:nvSpPr>
            <p:cNvPr id="245" name="Google Shape;245;p5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5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5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9" name="Google Shape;249;p5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0" name="Google Shape;250;p5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1" name="Google Shape;251;p5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746" r:id="rId8"/>
    <p:sldLayoutId id="214748374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1" name="Google Shape;541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2" name="Google Shape;542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3" name="Google Shape;543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4" name="Google Shape;544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9624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11.png"/><Relationship Id="rId9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2.png"/><Relationship Id="rId3" Type="http://schemas.openxmlformats.org/officeDocument/2006/relationships/image" Target="../media/image5.jpg"/><Relationship Id="rId7" Type="http://schemas.openxmlformats.org/officeDocument/2006/relationships/image" Target="../media/image83.png"/><Relationship Id="rId12" Type="http://schemas.openxmlformats.org/officeDocument/2006/relationships/image" Target="../media/image7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11" Type="http://schemas.openxmlformats.org/officeDocument/2006/relationships/image" Target="../media/image30.png"/><Relationship Id="rId5" Type="http://schemas.openxmlformats.org/officeDocument/2006/relationships/image" Target="../media/image81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85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89.jpeg"/><Relationship Id="rId5" Type="http://schemas.openxmlformats.org/officeDocument/2006/relationships/image" Target="../media/image90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9.jpeg"/><Relationship Id="rId5" Type="http://schemas.openxmlformats.org/officeDocument/2006/relationships/image" Target="../media/image9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3.jpeg"/><Relationship Id="rId11" Type="http://schemas.openxmlformats.org/officeDocument/2006/relationships/image" Target="../media/image97.jpeg"/><Relationship Id="rId5" Type="http://schemas.openxmlformats.org/officeDocument/2006/relationships/image" Target="../media/image92.png"/><Relationship Id="rId10" Type="http://schemas.openxmlformats.org/officeDocument/2006/relationships/image" Target="../media/image96.jpeg"/><Relationship Id="rId4" Type="http://schemas.openxmlformats.org/officeDocument/2006/relationships/image" Target="../media/image5.jp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2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6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4.jpg"/><Relationship Id="rId5" Type="http://schemas.openxmlformats.org/officeDocument/2006/relationships/image" Target="../media/image9.jp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0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4.jp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6.png"/><Relationship Id="rId5" Type="http://schemas.openxmlformats.org/officeDocument/2006/relationships/image" Target="../media/image13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10" Type="http://schemas.openxmlformats.org/officeDocument/2006/relationships/image" Target="../media/image6.jpeg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1.png"/><Relationship Id="rId4" Type="http://schemas.openxmlformats.org/officeDocument/2006/relationships/hyperlink" Target="https://www.dreamstime.com/life-cycle-sorghum-plant-white-background-beautiful-illustration-life-cycle-sorghum-plant-white-background-image15284852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5.jp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image" Target="../media/image54.jpeg"/><Relationship Id="rId21" Type="http://schemas.openxmlformats.org/officeDocument/2006/relationships/image" Target="../media/image66.png"/><Relationship Id="rId7" Type="http://schemas.openxmlformats.org/officeDocument/2006/relationships/image" Target="../media/image11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g"/><Relationship Id="rId11" Type="http://schemas.openxmlformats.org/officeDocument/2006/relationships/image" Target="../media/image57.png"/><Relationship Id="rId24" Type="http://schemas.openxmlformats.org/officeDocument/2006/relationships/image" Target="../media/image68.png"/><Relationship Id="rId5" Type="http://schemas.openxmlformats.org/officeDocument/2006/relationships/image" Target="../media/image56.jp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10" Type="http://schemas.openxmlformats.org/officeDocument/2006/relationships/image" Target="../media/image32.png"/><Relationship Id="rId19" Type="http://schemas.openxmlformats.org/officeDocument/2006/relationships/image" Target="../media/image64.png"/><Relationship Id="rId4" Type="http://schemas.openxmlformats.org/officeDocument/2006/relationships/image" Target="../media/image55.jpg"/><Relationship Id="rId9" Type="http://schemas.openxmlformats.org/officeDocument/2006/relationships/image" Target="../media/image30.png"/><Relationship Id="rId14" Type="http://schemas.openxmlformats.org/officeDocument/2006/relationships/image" Target="../media/image60.pn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9.png"/><Relationship Id="rId7" Type="http://schemas.openxmlformats.org/officeDocument/2006/relationships/image" Target="../media/image30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11" Type="http://schemas.openxmlformats.org/officeDocument/2006/relationships/image" Target="../media/image74.jpeg"/><Relationship Id="rId5" Type="http://schemas.openxmlformats.org/officeDocument/2006/relationships/image" Target="../media/image70.png"/><Relationship Id="rId10" Type="http://schemas.openxmlformats.org/officeDocument/2006/relationships/image" Target="../media/image73.svg"/><Relationship Id="rId4" Type="http://schemas.openxmlformats.org/officeDocument/2006/relationships/image" Target="../media/image5.jp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D51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7"/>
          <p:cNvSpPr/>
          <p:nvPr/>
        </p:nvSpPr>
        <p:spPr>
          <a:xfrm>
            <a:off x="9008070" y="4175650"/>
            <a:ext cx="2331964" cy="2303620"/>
          </a:xfrm>
          <a:prstGeom prst="ellipse">
            <a:avLst/>
          </a:prstGeom>
          <a:solidFill>
            <a:srgbClr val="D8D8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37"/>
          <p:cNvSpPr/>
          <p:nvPr/>
        </p:nvSpPr>
        <p:spPr>
          <a:xfrm>
            <a:off x="-6" y="561316"/>
            <a:ext cx="1762956" cy="3182112"/>
          </a:xfrm>
          <a:custGeom>
            <a:avLst/>
            <a:gdLst/>
            <a:ahLst/>
            <a:cxnLst/>
            <a:rect l="l" t="t" r="r" b="b"/>
            <a:pathLst>
              <a:path w="1762956" h="3182112" extrusionOk="0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92" name="Google Shape;692;p37"/>
          <p:cNvSpPr/>
          <p:nvPr/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93" name="Google Shape;693;p37"/>
          <p:cNvSpPr/>
          <p:nvPr/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94" name="Google Shape;694;p37"/>
          <p:cNvSpPr/>
          <p:nvPr/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37"/>
          <p:cNvSpPr txBox="1">
            <a:spLocks noGrp="1"/>
          </p:cNvSpPr>
          <p:nvPr>
            <p:ph type="subTitle" idx="1"/>
          </p:nvPr>
        </p:nvSpPr>
        <p:spPr>
          <a:xfrm>
            <a:off x="8738889" y="7261393"/>
            <a:ext cx="4937936" cy="57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/>
          </a:p>
        </p:txBody>
      </p:sp>
      <p:pic>
        <p:nvPicPr>
          <p:cNvPr id="696" name="Google Shape;696;p37"/>
          <p:cNvPicPr preferRelativeResize="0"/>
          <p:nvPr/>
        </p:nvPicPr>
        <p:blipFill rotWithShape="1">
          <a:blip r:embed="rId3">
            <a:alphaModFix/>
          </a:blip>
          <a:srcRect l="62603" t="4950" r="-1101" b="-4946"/>
          <a:stretch/>
        </p:blipFill>
        <p:spPr>
          <a:xfrm>
            <a:off x="8918490" y="785403"/>
            <a:ext cx="2899111" cy="2899111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97" name="Google Shape;697;p37"/>
          <p:cNvPicPr preferRelativeResize="0"/>
          <p:nvPr/>
        </p:nvPicPr>
        <p:blipFill rotWithShape="1">
          <a:blip r:embed="rId4">
            <a:alphaModFix/>
          </a:blip>
          <a:srcRect t="9146" r="933" b="1"/>
          <a:stretch/>
        </p:blipFill>
        <p:spPr>
          <a:xfrm flipH="1">
            <a:off x="2056007" y="686391"/>
            <a:ext cx="3002107" cy="2958579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98" name="Google Shape;698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0540" y="674816"/>
            <a:ext cx="2983206" cy="2983406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00" name="Google Shape;700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69" y="686391"/>
            <a:ext cx="1598364" cy="2988033"/>
          </a:xfrm>
          <a:custGeom>
            <a:avLst/>
            <a:gdLst/>
            <a:ahLst/>
            <a:cxnLst/>
            <a:rect l="l" t="t" r="r" b="b"/>
            <a:pathLst>
              <a:path w="1598364" h="2852928" extrusionOk="0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01" name="Google Shape;701;p37"/>
          <p:cNvSpPr txBox="1"/>
          <p:nvPr/>
        </p:nvSpPr>
        <p:spPr>
          <a:xfrm>
            <a:off x="236642" y="5367384"/>
            <a:ext cx="6371385" cy="128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Walter A.J. de Milliano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Maarten J.K. de Milliano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703" name="Google Shape;703;p37"/>
          <p:cNvCxnSpPr/>
          <p:nvPr/>
        </p:nvCxnSpPr>
        <p:spPr>
          <a:xfrm>
            <a:off x="12362" y="390789"/>
            <a:ext cx="12132000" cy="45261"/>
          </a:xfrm>
          <a:prstGeom prst="straightConnector1">
            <a:avLst/>
          </a:prstGeom>
          <a:noFill/>
          <a:ln w="19050" cap="flat" cmpd="sng">
            <a:solidFill>
              <a:srgbClr val="E3EBD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4" name="Google Shape;704;p37"/>
          <p:cNvCxnSpPr>
            <a:cxnSpLocks/>
          </p:cNvCxnSpPr>
          <p:nvPr/>
        </p:nvCxnSpPr>
        <p:spPr>
          <a:xfrm>
            <a:off x="12362" y="3784891"/>
            <a:ext cx="12132000" cy="0"/>
          </a:xfrm>
          <a:prstGeom prst="straightConnector1">
            <a:avLst/>
          </a:prstGeom>
          <a:noFill/>
          <a:ln w="19050" cap="flat" cmpd="sng">
            <a:solidFill>
              <a:srgbClr val="E3EBD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Google Shape;733;p40" descr="Logo, company name&#10;&#10;Description automatically generated">
            <a:extLst>
              <a:ext uri="{FF2B5EF4-FFF2-40B4-BE49-F238E27FC236}">
                <a16:creationId xmlns:a16="http://schemas.microsoft.com/office/drawing/2014/main" id="{66978517-9255-F854-4D26-D918EEB6E7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69" y="3964823"/>
            <a:ext cx="2617104" cy="1164594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cxnSp>
        <p:nvCxnSpPr>
          <p:cNvPr id="5" name="Google Shape;704;p37">
            <a:extLst>
              <a:ext uri="{FF2B5EF4-FFF2-40B4-BE49-F238E27FC236}">
                <a16:creationId xmlns:a16="http://schemas.microsoft.com/office/drawing/2014/main" id="{2249DF70-CBE2-A69B-935F-6580E5A19864}"/>
              </a:ext>
            </a:extLst>
          </p:cNvPr>
          <p:cNvCxnSpPr>
            <a:cxnSpLocks/>
          </p:cNvCxnSpPr>
          <p:nvPr/>
        </p:nvCxnSpPr>
        <p:spPr>
          <a:xfrm>
            <a:off x="12362" y="5425421"/>
            <a:ext cx="8973015" cy="0"/>
          </a:xfrm>
          <a:prstGeom prst="straightConnector1">
            <a:avLst/>
          </a:prstGeom>
          <a:noFill/>
          <a:ln w="19050" cap="flat" cmpd="sng">
            <a:solidFill>
              <a:srgbClr val="E3EBD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660;p37">
            <a:extLst>
              <a:ext uri="{FF2B5EF4-FFF2-40B4-BE49-F238E27FC236}">
                <a16:creationId xmlns:a16="http://schemas.microsoft.com/office/drawing/2014/main" id="{8D9C3B4F-DD3F-5678-23EF-F16CE9336C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79211" y="4179862"/>
            <a:ext cx="9027463" cy="145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87F"/>
              </a:buClr>
              <a:buSzPts val="3200"/>
              <a:buFont typeface="Calibri"/>
              <a:buNone/>
            </a:pPr>
            <a:r>
              <a:rPr lang="nl-NL" sz="3200" b="1" dirty="0">
                <a:solidFill>
                  <a:srgbClr val="00587F"/>
                </a:solidFill>
                <a:latin typeface="Calibri"/>
                <a:ea typeface="Calibri"/>
                <a:cs typeface="Calibri"/>
                <a:sym typeface="Calibri"/>
              </a:rPr>
              <a:t>    Zeeuwse Sorghum en de ontwikkeling </a:t>
            </a:r>
            <a:br>
              <a:rPr lang="nl-NL" sz="3200" b="1" dirty="0">
                <a:solidFill>
                  <a:srgbClr val="0058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3200" b="1" dirty="0">
                <a:solidFill>
                  <a:srgbClr val="00587F"/>
                </a:solidFill>
                <a:latin typeface="Calibri"/>
                <a:ea typeface="Calibri"/>
                <a:cs typeface="Calibri"/>
                <a:sym typeface="Calibri"/>
              </a:rPr>
              <a:t>van een Meervoudig gewas</a:t>
            </a:r>
            <a:endParaRPr sz="3200" dirty="0">
              <a:solidFill>
                <a:srgbClr val="0058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72;p37">
            <a:extLst>
              <a:ext uri="{FF2B5EF4-FFF2-40B4-BE49-F238E27FC236}">
                <a16:creationId xmlns:a16="http://schemas.microsoft.com/office/drawing/2014/main" id="{10410244-E15A-FB40-32AD-7DFC11BD685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160190" y="5982753"/>
            <a:ext cx="10313049" cy="39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New Babylon 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Debat avond 12 April 2024</a:t>
            </a:r>
            <a:endParaRPr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CEB5D59F-E5B7-E09B-71B2-F13BC35DF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6903" r="72915" b="64438"/>
          <a:stretch/>
        </p:blipFill>
        <p:spPr bwMode="auto">
          <a:xfrm>
            <a:off x="9121337" y="4361447"/>
            <a:ext cx="2105430" cy="19320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>
          <a:extLst>
            <a:ext uri="{FF2B5EF4-FFF2-40B4-BE49-F238E27FC236}">
              <a16:creationId xmlns:a16="http://schemas.microsoft.com/office/drawing/2014/main" id="{84B60CA0-0201-1CF1-5FBD-BE7A1651C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">
            <a:extLst>
              <a:ext uri="{FF2B5EF4-FFF2-40B4-BE49-F238E27FC236}">
                <a16:creationId xmlns:a16="http://schemas.microsoft.com/office/drawing/2014/main" id="{A3BF40F7-1AE2-BA13-89D8-0C518570C3D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nl-N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10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32" name="Google Shape;932;p2" descr="Logo, company name&#10;&#10;Description automatically generated">
            <a:extLst>
              <a:ext uri="{FF2B5EF4-FFF2-40B4-BE49-F238E27FC236}">
                <a16:creationId xmlns:a16="http://schemas.microsoft.com/office/drawing/2014/main" id="{5BD9B05E-4CCC-958C-E45E-0F7F41B0BE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7880" y="94402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2352"/>
              </a:srgbClr>
            </a:outerShdw>
          </a:effectLst>
        </p:spPr>
      </p:pic>
      <p:sp>
        <p:nvSpPr>
          <p:cNvPr id="933" name="Google Shape;933;p2">
            <a:extLst>
              <a:ext uri="{FF2B5EF4-FFF2-40B4-BE49-F238E27FC236}">
                <a16:creationId xmlns:a16="http://schemas.microsoft.com/office/drawing/2014/main" id="{4926AAC4-61D3-CA25-ABE4-4D082DF70A3C}"/>
              </a:ext>
            </a:extLst>
          </p:cNvPr>
          <p:cNvSpPr txBox="1"/>
          <p:nvPr/>
        </p:nvSpPr>
        <p:spPr>
          <a:xfrm>
            <a:off x="988960" y="302914"/>
            <a:ext cx="9170024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92664"/>
              <a:buFont typeface="Trebuchet MS"/>
              <a:buNone/>
              <a:tabLst/>
              <a:defRPr/>
            </a:pP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587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Sorghum Praktische realisatie van Meervoudig gebruik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934" name="Google Shape;934;p2">
            <a:extLst>
              <a:ext uri="{FF2B5EF4-FFF2-40B4-BE49-F238E27FC236}">
                <a16:creationId xmlns:a16="http://schemas.microsoft.com/office/drawing/2014/main" id="{7CAE8B42-514B-9C51-54C5-AD9CACF9D976}"/>
              </a:ext>
            </a:extLst>
          </p:cNvPr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35" name="Google Shape;935;p2">
            <a:extLst>
              <a:ext uri="{FF2B5EF4-FFF2-40B4-BE49-F238E27FC236}">
                <a16:creationId xmlns:a16="http://schemas.microsoft.com/office/drawing/2014/main" id="{7ED16DA4-E2DA-F4C2-9082-5031F80FBA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36" name="Google Shape;936;p2">
            <a:extLst>
              <a:ext uri="{FF2B5EF4-FFF2-40B4-BE49-F238E27FC236}">
                <a16:creationId xmlns:a16="http://schemas.microsoft.com/office/drawing/2014/main" id="{BD70DDBF-1122-5C3D-C8F4-FDEDB26A6AD2}"/>
              </a:ext>
            </a:extLst>
          </p:cNvPr>
          <p:cNvSpPr txBox="1"/>
          <p:nvPr/>
        </p:nvSpPr>
        <p:spPr>
          <a:xfrm>
            <a:off x="1654262" y="903489"/>
            <a:ext cx="6452171" cy="59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Sorghum voor de kuil – nu ook in ZVL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 descr="A tractor on a pile of green grass&#10;&#10;Description automatically generated">
            <a:extLst>
              <a:ext uri="{FF2B5EF4-FFF2-40B4-BE49-F238E27FC236}">
                <a16:creationId xmlns:a16="http://schemas.microsoft.com/office/drawing/2014/main" id="{DF82A0E8-0526-F1E3-4241-19A3C7634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348" y="2781120"/>
            <a:ext cx="3856855" cy="3289071"/>
          </a:xfrm>
          <a:prstGeom prst="rect">
            <a:avLst/>
          </a:prstGeom>
        </p:spPr>
      </p:pic>
      <p:pic>
        <p:nvPicPr>
          <p:cNvPr id="17" name="Picture 16" descr="A hand holding a pile of green grass&#10;&#10;Description automatically generated">
            <a:extLst>
              <a:ext uri="{FF2B5EF4-FFF2-40B4-BE49-F238E27FC236}">
                <a16:creationId xmlns:a16="http://schemas.microsoft.com/office/drawing/2014/main" id="{E7B7C13F-CECD-ADD2-C8F3-81FE1E102E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4" r="12094"/>
          <a:stretch/>
        </p:blipFill>
        <p:spPr>
          <a:xfrm rot="5400000">
            <a:off x="5264323" y="3246451"/>
            <a:ext cx="3289072" cy="2395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B860E3-E8B3-B394-F5E7-5EF017E660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00" r="-1" b="-1"/>
          <a:stretch/>
        </p:blipFill>
        <p:spPr>
          <a:xfrm>
            <a:off x="0" y="2781119"/>
            <a:ext cx="3176212" cy="328907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52FD68-0B1F-D431-4770-80EC06D6B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4572" y="2781118"/>
            <a:ext cx="2367206" cy="328907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9991F1A-4AD8-06C6-BD9B-57153BBA6833}"/>
              </a:ext>
            </a:extLst>
          </p:cNvPr>
          <p:cNvSpPr/>
          <p:nvPr/>
        </p:nvSpPr>
        <p:spPr>
          <a:xfrm>
            <a:off x="-17213" y="2097186"/>
            <a:ext cx="1409382" cy="2269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Biomassa</a:t>
            </a:r>
            <a:endParaRPr kumimoji="0" lang="en-AU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FF1A98-53E0-256D-B828-90069B9B52F6}"/>
              </a:ext>
            </a:extLst>
          </p:cNvPr>
          <p:cNvGrpSpPr/>
          <p:nvPr/>
        </p:nvGrpSpPr>
        <p:grpSpPr>
          <a:xfrm>
            <a:off x="153061" y="1369738"/>
            <a:ext cx="634526" cy="583173"/>
            <a:chOff x="3797578" y="3663268"/>
            <a:chExt cx="634526" cy="583173"/>
          </a:xfrm>
        </p:grpSpPr>
        <p:sp>
          <p:nvSpPr>
            <p:cNvPr id="23" name="Google Shape;904;p1">
              <a:extLst>
                <a:ext uri="{FF2B5EF4-FFF2-40B4-BE49-F238E27FC236}">
                  <a16:creationId xmlns:a16="http://schemas.microsoft.com/office/drawing/2014/main" id="{E952C662-0ED6-4B7F-F357-8BD2DF7D9358}"/>
                </a:ext>
              </a:extLst>
            </p:cNvPr>
            <p:cNvSpPr/>
            <p:nvPr/>
          </p:nvSpPr>
          <p:spPr>
            <a:xfrm>
              <a:off x="3797578" y="3711406"/>
              <a:ext cx="629842" cy="53503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3C51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4" descr="A4, a4 paper, broadsheet, paper, poster, print, ream icon - Download on ...">
              <a:extLst>
                <a:ext uri="{FF2B5EF4-FFF2-40B4-BE49-F238E27FC236}">
                  <a16:creationId xmlns:a16="http://schemas.microsoft.com/office/drawing/2014/main" id="{D4D073ED-4D7D-5C49-DF11-BBC6B49F01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1" t="23946" r="20181" b="36749"/>
            <a:stretch/>
          </p:blipFill>
          <p:spPr bwMode="auto">
            <a:xfrm>
              <a:off x="3819325" y="3663268"/>
              <a:ext cx="612779" cy="563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497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"/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11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64" name="Google Shape;1064;p2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7880" y="94402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sp>
        <p:nvSpPr>
          <p:cNvPr id="1065" name="Google Shape;1065;p2"/>
          <p:cNvSpPr txBox="1"/>
          <p:nvPr/>
        </p:nvSpPr>
        <p:spPr>
          <a:xfrm>
            <a:off x="988960" y="302914"/>
            <a:ext cx="9170024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92664"/>
              <a:buFont typeface="Trebuchet MS"/>
              <a:buNone/>
            </a:pPr>
            <a:r>
              <a:rPr lang="nl-NL" sz="2800" b="1" i="0" u="none" strike="noStrike" cap="none" dirty="0">
                <a:solidFill>
                  <a:srgbClr val="00587F"/>
                </a:solidFill>
                <a:latin typeface="Trebuchet MS"/>
                <a:ea typeface="Trebuchet MS"/>
                <a:cs typeface="Trebuchet MS"/>
                <a:sym typeface="Trebuchet MS"/>
              </a:rPr>
              <a:t>Sorghum Praktische realisatie van Meervoudig gebruik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6" name="Google Shape;1066;p2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67" name="Google Shape;1067;p2"/>
          <p:cNvPicPr preferRelativeResize="0"/>
          <p:nvPr/>
        </p:nvPicPr>
        <p:blipFill rotWithShape="1">
          <a:blip r:embed="rId4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68" name="Google Shape;1068;p2"/>
          <p:cNvSpPr txBox="1"/>
          <p:nvPr/>
        </p:nvSpPr>
        <p:spPr>
          <a:xfrm>
            <a:off x="1500282" y="893420"/>
            <a:ext cx="6452171" cy="59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nl-NL" sz="2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Gescheiden Oogsten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9" name="Google Shape;1069;p2"/>
          <p:cNvPicPr preferRelativeResize="0"/>
          <p:nvPr/>
        </p:nvPicPr>
        <p:blipFill rotWithShape="1">
          <a:blip r:embed="rId5">
            <a:alphaModFix/>
          </a:blip>
          <a:srcRect l="1870" t="3030" r="1736"/>
          <a:stretch/>
        </p:blipFill>
        <p:spPr>
          <a:xfrm>
            <a:off x="707673" y="4215850"/>
            <a:ext cx="3583040" cy="238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2"/>
          <p:cNvPicPr preferRelativeResize="0"/>
          <p:nvPr/>
        </p:nvPicPr>
        <p:blipFill rotWithShape="1">
          <a:blip r:embed="rId6">
            <a:alphaModFix/>
          </a:blip>
          <a:srcRect t="5671"/>
          <a:stretch/>
        </p:blipFill>
        <p:spPr>
          <a:xfrm>
            <a:off x="4439801" y="4215850"/>
            <a:ext cx="3414703" cy="242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2"/>
          <p:cNvPicPr preferRelativeResize="0"/>
          <p:nvPr/>
        </p:nvPicPr>
        <p:blipFill rotWithShape="1">
          <a:blip r:embed="rId7">
            <a:alphaModFix/>
          </a:blip>
          <a:srcRect t="2661"/>
          <a:stretch/>
        </p:blipFill>
        <p:spPr>
          <a:xfrm>
            <a:off x="7952453" y="4215849"/>
            <a:ext cx="3676852" cy="242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5498" y="1574234"/>
            <a:ext cx="5010635" cy="250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2"/>
          <p:cNvPicPr preferRelativeResize="0"/>
          <p:nvPr/>
        </p:nvPicPr>
        <p:blipFill rotWithShape="1">
          <a:blip r:embed="rId9">
            <a:alphaModFix/>
          </a:blip>
          <a:srcRect t="29127" b="29263"/>
          <a:stretch/>
        </p:blipFill>
        <p:spPr>
          <a:xfrm>
            <a:off x="1674797" y="1623548"/>
            <a:ext cx="3666710" cy="242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034" y="1394276"/>
            <a:ext cx="629842" cy="55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917" y="2498100"/>
            <a:ext cx="629842" cy="539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6" name="Google Shape;1076;p2"/>
          <p:cNvGrpSpPr/>
          <p:nvPr/>
        </p:nvGrpSpPr>
        <p:grpSpPr>
          <a:xfrm>
            <a:off x="732143" y="1411094"/>
            <a:ext cx="584511" cy="569792"/>
            <a:chOff x="6499170" y="2452182"/>
            <a:chExt cx="584511" cy="569792"/>
          </a:xfrm>
        </p:grpSpPr>
        <p:grpSp>
          <p:nvGrpSpPr>
            <p:cNvPr id="1077" name="Google Shape;1077;p2"/>
            <p:cNvGrpSpPr/>
            <p:nvPr/>
          </p:nvGrpSpPr>
          <p:grpSpPr>
            <a:xfrm>
              <a:off x="6499170" y="2452182"/>
              <a:ext cx="584511" cy="539456"/>
              <a:chOff x="9266156" y="2082404"/>
              <a:chExt cx="584511" cy="539456"/>
            </a:xfrm>
          </p:grpSpPr>
          <p:sp>
            <p:nvSpPr>
              <p:cNvPr id="1078" name="Google Shape;1078;p2"/>
              <p:cNvSpPr/>
              <p:nvPr/>
            </p:nvSpPr>
            <p:spPr>
              <a:xfrm>
                <a:off x="9266156" y="2082404"/>
                <a:ext cx="584511" cy="539456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3C511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79" name="Google Shape;1079;p2" descr="Premium Vector | Cow pig chicken stencil template farm animals stencil ..."/>
              <p:cNvPicPr preferRelativeResize="0"/>
              <p:nvPr/>
            </p:nvPicPr>
            <p:blipFill rotWithShape="1">
              <a:blip r:embed="rId12">
                <a:alphaModFix/>
              </a:blip>
              <a:srcRect l="33783" t="12224" r="25128" b="44017"/>
              <a:stretch/>
            </p:blipFill>
            <p:spPr>
              <a:xfrm>
                <a:off x="9431918" y="2108845"/>
                <a:ext cx="323202" cy="294213"/>
              </a:xfrm>
              <a:custGeom>
                <a:avLst/>
                <a:gdLst/>
                <a:ahLst/>
                <a:cxnLst/>
                <a:rect l="l" t="t" r="r" b="b"/>
                <a:pathLst>
                  <a:path w="1956816" h="1956816" extrusionOk="0">
                    <a:moveTo>
                      <a:pt x="978408" y="0"/>
                    </a:moveTo>
                    <a:cubicBezTo>
                      <a:pt x="1518768" y="0"/>
                      <a:pt x="1956816" y="438048"/>
                      <a:pt x="1956816" y="978408"/>
                    </a:cubicBezTo>
                    <a:cubicBezTo>
                      <a:pt x="1956816" y="1518768"/>
                      <a:pt x="1518768" y="1956816"/>
                      <a:pt x="978408" y="1956816"/>
                    </a:cubicBezTo>
                    <a:cubicBezTo>
                      <a:pt x="438048" y="1956816"/>
                      <a:pt x="0" y="1518768"/>
                      <a:pt x="0" y="978408"/>
                    </a:cubicBezTo>
                    <a:cubicBezTo>
                      <a:pt x="0" y="438048"/>
                      <a:pt x="438048" y="0"/>
                      <a:pt x="97840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pic>
          <p:nvPicPr>
            <p:cNvPr id="1080" name="Google Shape;1080;p2" descr="Cow with solid fill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flipH="1">
              <a:off x="6564664" y="2628788"/>
              <a:ext cx="420581" cy="393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1" name="Google Shape;1081;p2"/>
          <p:cNvSpPr/>
          <p:nvPr/>
        </p:nvSpPr>
        <p:spPr>
          <a:xfrm>
            <a:off x="137838" y="2053623"/>
            <a:ext cx="1057015" cy="27874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Graan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1082" name="Google Shape;1082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3876" y="2480835"/>
            <a:ext cx="629842" cy="5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2"/>
          <p:cNvSpPr/>
          <p:nvPr/>
        </p:nvSpPr>
        <p:spPr>
          <a:xfrm>
            <a:off x="147251" y="3157901"/>
            <a:ext cx="1243399" cy="27874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Stengels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ba7334c341_0_0"/>
          <p:cNvSpPr txBox="1">
            <a:spLocks noGrp="1"/>
          </p:cNvSpPr>
          <p:nvPr>
            <p:ph type="title"/>
          </p:nvPr>
        </p:nvSpPr>
        <p:spPr>
          <a:xfrm>
            <a:off x="1112657" y="172472"/>
            <a:ext cx="76455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</a:pPr>
            <a:r>
              <a:rPr lang="nl-NL" sz="3000" b="1" dirty="0">
                <a:solidFill>
                  <a:srgbClr val="00587F"/>
                </a:solidFill>
              </a:rPr>
              <a:t>Sorghum bron van “hoogwaardige vezels”</a:t>
            </a:r>
            <a:endParaRPr dirty="0"/>
          </a:p>
        </p:txBody>
      </p:sp>
      <p:cxnSp>
        <p:nvCxnSpPr>
          <p:cNvPr id="1157" name="Google Shape;1157;g2ba7334c341_0_0"/>
          <p:cNvCxnSpPr/>
          <p:nvPr/>
        </p:nvCxnSpPr>
        <p:spPr>
          <a:xfrm>
            <a:off x="988961" y="787809"/>
            <a:ext cx="76455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8" name="Google Shape;1158;g2ba7334c341_0_0"/>
          <p:cNvSpPr txBox="1"/>
          <p:nvPr/>
        </p:nvSpPr>
        <p:spPr>
          <a:xfrm>
            <a:off x="11723978" y="6482399"/>
            <a:ext cx="43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9" name="Google Shape;1159;g2ba7334c341_0_0"/>
          <p:cNvSpPr txBox="1"/>
          <p:nvPr/>
        </p:nvSpPr>
        <p:spPr>
          <a:xfrm>
            <a:off x="683612" y="6070191"/>
            <a:ext cx="8999400" cy="70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Char char="►"/>
            </a:pPr>
            <a:r>
              <a:rPr lang="nl-NL" sz="1800" b="1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In samenwerking met Louis Bolk en Eurofins Agro</a:t>
            </a:r>
            <a:endParaRPr lang="nl-NL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006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lang="nl-NL" sz="1800" b="1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37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60" name="Google Shape;1160;g2ba7334c34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7" y="-37946"/>
            <a:ext cx="1110493" cy="1027328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61" name="Google Shape;1161;g2ba7334c341_0_0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7880" y="94402"/>
            <a:ext cx="1404300" cy="744000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2350"/>
              </a:srgbClr>
            </a:outerShdw>
          </a:effectLst>
        </p:spPr>
      </p:pic>
      <p:sp>
        <p:nvSpPr>
          <p:cNvPr id="1162" name="Google Shape;1162;g2ba7334c341_0_0"/>
          <p:cNvSpPr txBox="1"/>
          <p:nvPr/>
        </p:nvSpPr>
        <p:spPr>
          <a:xfrm>
            <a:off x="-56627" y="2895985"/>
            <a:ext cx="8999400" cy="18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25348"/>
              <a:buFont typeface="Noto Sans Symbols"/>
              <a:buNone/>
            </a:pPr>
            <a:endParaRPr lang="nl-NL" sz="568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5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8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4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8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8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37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8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9F6FC6-E5F2-8744-44F0-D51B0DF3F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37" y="874172"/>
            <a:ext cx="7873419" cy="4518514"/>
          </a:xfrm>
          <a:prstGeom prst="rect">
            <a:avLst/>
          </a:prstGeom>
        </p:spPr>
      </p:pic>
      <p:sp>
        <p:nvSpPr>
          <p:cNvPr id="1171" name="Google Shape;1171;g2ba7334c341_0_0"/>
          <p:cNvSpPr txBox="1"/>
          <p:nvPr/>
        </p:nvSpPr>
        <p:spPr>
          <a:xfrm>
            <a:off x="1112160" y="931014"/>
            <a:ext cx="64103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Lignine in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Sorghum &amp; Mais gemiddelden 2015-2022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59;g2ba7334c341_0_0">
            <a:extLst>
              <a:ext uri="{FF2B5EF4-FFF2-40B4-BE49-F238E27FC236}">
                <a16:creationId xmlns:a16="http://schemas.microsoft.com/office/drawing/2014/main" id="{36B0248F-60D3-13A7-EBF4-098D243157ED}"/>
              </a:ext>
            </a:extLst>
          </p:cNvPr>
          <p:cNvSpPr txBox="1"/>
          <p:nvPr/>
        </p:nvSpPr>
        <p:spPr>
          <a:xfrm>
            <a:off x="759812" y="5471344"/>
            <a:ext cx="8999400" cy="70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858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</a:pPr>
            <a:r>
              <a:rPr lang="nl-NL" sz="1800" b="1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* Significant LAGER	**, *** Significant HOGER</a:t>
            </a:r>
          </a:p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37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48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39" name="Google Shape;1239;p48"/>
          <p:cNvGrpSpPr/>
          <p:nvPr/>
        </p:nvGrpSpPr>
        <p:grpSpPr>
          <a:xfrm>
            <a:off x="12699" y="-54359"/>
            <a:ext cx="12192000" cy="6866467"/>
            <a:chOff x="0" y="-8467"/>
            <a:chExt cx="12192000" cy="6866467"/>
          </a:xfrm>
        </p:grpSpPr>
        <p:cxnSp>
          <p:nvCxnSpPr>
            <p:cNvPr id="1240" name="Google Shape;1240;p4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1" name="Google Shape;1241;p4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42" name="Google Shape;1242;p4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51" name="Google Shape;1251;p48"/>
          <p:cNvCxnSpPr/>
          <p:nvPr/>
        </p:nvCxnSpPr>
        <p:spPr>
          <a:xfrm>
            <a:off x="332012" y="3433493"/>
            <a:ext cx="4549408" cy="0"/>
          </a:xfrm>
          <a:prstGeom prst="straightConnector1">
            <a:avLst/>
          </a:prstGeom>
          <a:noFill/>
          <a:ln w="12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5" name="Google Shape;1255;p48"/>
          <p:cNvSpPr txBox="1"/>
          <p:nvPr/>
        </p:nvSpPr>
        <p:spPr>
          <a:xfrm>
            <a:off x="481700" y="1210841"/>
            <a:ext cx="7862518" cy="4289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b="1" dirty="0">
                <a:solidFill>
                  <a:schemeClr val="dk1"/>
                </a:solidFill>
                <a:latin typeface="Trebuchet MS"/>
                <a:sym typeface="Calibri"/>
              </a:rPr>
              <a:t>Sessie: </a:t>
            </a: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Veredeling en technologische ontwikkelingen 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b="1" dirty="0">
                <a:solidFill>
                  <a:schemeClr val="dk1"/>
                </a:solidFill>
                <a:latin typeface="Trebuchet MS"/>
                <a:sym typeface="Calibri"/>
              </a:rPr>
              <a:t>Samenwerking</a:t>
            </a:r>
          </a:p>
          <a:p>
            <a:pPr lvl="0">
              <a:spcBef>
                <a:spcPts val="1000"/>
              </a:spcBef>
              <a:buClr>
                <a:srgbClr val="90C226"/>
              </a:buClr>
              <a:buSzPts val="1440"/>
            </a:pP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    van Maatschap de Milliano en Seedscope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chemeClr val="dk1"/>
                </a:solidFill>
                <a:latin typeface="Trebuchet MS"/>
                <a:sym typeface="Calibri"/>
              </a:rPr>
              <a:t>Nieuwe toepassing voor meervoudige verwaarding </a:t>
            </a:r>
          </a:p>
          <a:p>
            <a:pPr lvl="0">
              <a:spcBef>
                <a:spcPts val="1000"/>
              </a:spcBef>
              <a:buClr>
                <a:srgbClr val="90C226"/>
              </a:buClr>
              <a:buSzPts val="1440"/>
            </a:pP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    door combinatie van de Zeeuwse Sorghum </a:t>
            </a:r>
          </a:p>
          <a:p>
            <a:pPr lvl="2">
              <a:spcBef>
                <a:spcPts val="1000"/>
              </a:spcBef>
              <a:buClr>
                <a:srgbClr val="90C226"/>
              </a:buClr>
              <a:buSzPts val="1440"/>
            </a:pP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     en oogst met “dubbel doel“ combine </a:t>
            </a:r>
            <a:endParaRPr sz="2400" dirty="0">
              <a:solidFill>
                <a:schemeClr val="dk1"/>
              </a:solidFill>
              <a:latin typeface="Trebuchet MS"/>
              <a:sym typeface="Calibri"/>
            </a:endParaRPr>
          </a:p>
          <a:p>
            <a:pPr>
              <a:spcBef>
                <a:spcPts val="1000"/>
              </a:spcBef>
              <a:buClr>
                <a:srgbClr val="90C226"/>
              </a:buClr>
              <a:buSzPts val="1440"/>
            </a:pPr>
            <a:endParaRPr sz="2000" b="1" dirty="0">
              <a:solidFill>
                <a:srgbClr val="3F3F3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56" name="Google Shape;1256;p48"/>
          <p:cNvSpPr txBox="1">
            <a:spLocks noGrp="1"/>
          </p:cNvSpPr>
          <p:nvPr>
            <p:ph type="title"/>
          </p:nvPr>
        </p:nvSpPr>
        <p:spPr>
          <a:xfrm>
            <a:off x="108787" y="262527"/>
            <a:ext cx="8310033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</a:pPr>
            <a:r>
              <a:rPr lang="nl-NL" sz="2800" b="1" dirty="0">
                <a:solidFill>
                  <a:srgbClr val="00587F"/>
                </a:solidFill>
              </a:rPr>
              <a:t>Wereld Sorghum Conferentie 2023 </a:t>
            </a:r>
            <a:endParaRPr sz="2800" b="1" dirty="0">
              <a:solidFill>
                <a:srgbClr val="00587F"/>
              </a:solidFill>
            </a:endParaRPr>
          </a:p>
        </p:txBody>
      </p:sp>
      <p:pic>
        <p:nvPicPr>
          <p:cNvPr id="1257" name="Google Shape;1257;p48"/>
          <p:cNvPicPr preferRelativeResize="0"/>
          <p:nvPr/>
        </p:nvPicPr>
        <p:blipFill rotWithShape="1">
          <a:blip r:embed="rId3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8" name="Google Shape;1258;p48"/>
          <p:cNvSpPr txBox="1"/>
          <p:nvPr/>
        </p:nvSpPr>
        <p:spPr>
          <a:xfrm>
            <a:off x="11529246" y="6503558"/>
            <a:ext cx="432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13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0547E-E022-156F-B5A5-C73C009E0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-1" b="44729"/>
          <a:stretch/>
        </p:blipFill>
        <p:spPr>
          <a:xfrm>
            <a:off x="6862840" y="4122594"/>
            <a:ext cx="4936972" cy="2689514"/>
          </a:xfrm>
          <a:custGeom>
            <a:avLst/>
            <a:gdLst/>
            <a:ahLst/>
            <a:cxnLst/>
            <a:rect l="l" t="t" r="r" b="b"/>
            <a:pathLst>
              <a:path w="5062280" h="3429000" extrusionOk="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solidFill>
              <a:srgbClr val="3C511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D1C0D8-1BD2-E429-FC96-58828BB125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9406" y="-54359"/>
            <a:ext cx="4812117" cy="4112782"/>
          </a:xfrm>
          <a:custGeom>
            <a:avLst/>
            <a:gdLst/>
            <a:ahLst/>
            <a:cxnLst/>
            <a:rect l="l" t="t" r="r" b="b"/>
            <a:pathLst>
              <a:path w="5062280" h="3429000" extrusionOk="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solidFill>
              <a:srgbClr val="3C5110"/>
            </a:solidFill>
          </a:ln>
        </p:spPr>
      </p:pic>
      <p:pic>
        <p:nvPicPr>
          <p:cNvPr id="2" name="Picture 4" descr="Seedscope - Meer waarde door ketenregie">
            <a:extLst>
              <a:ext uri="{FF2B5EF4-FFF2-40B4-BE49-F238E27FC236}">
                <a16:creationId xmlns:a16="http://schemas.microsoft.com/office/drawing/2014/main" id="{FCABBBA1-E435-160C-B8A2-D0FD46D1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57" y="5816943"/>
            <a:ext cx="1223381" cy="67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064;p2" descr="Logo, company name&#10;&#10;Description automatically generated">
            <a:extLst>
              <a:ext uri="{FF2B5EF4-FFF2-40B4-BE49-F238E27FC236}">
                <a16:creationId xmlns:a16="http://schemas.microsoft.com/office/drawing/2014/main" id="{C2054ACC-7AD3-A7F3-9CCB-BA601C8B58D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8961" y="5868946"/>
            <a:ext cx="1197019" cy="666747"/>
          </a:xfrm>
          <a:prstGeom prst="round2DiagRect">
            <a:avLst>
              <a:gd name="adj1" fmla="val 50000"/>
              <a:gd name="adj2" fmla="val 47376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sp>
        <p:nvSpPr>
          <p:cNvPr id="4" name="Pijl: omlaag 3">
            <a:extLst>
              <a:ext uri="{FF2B5EF4-FFF2-40B4-BE49-F238E27FC236}">
                <a16:creationId xmlns:a16="http://schemas.microsoft.com/office/drawing/2014/main" id="{8FC78BBC-7E8F-C953-A005-D805C9E0809F}"/>
              </a:ext>
            </a:extLst>
          </p:cNvPr>
          <p:cNvSpPr/>
          <p:nvPr/>
        </p:nvSpPr>
        <p:spPr>
          <a:xfrm>
            <a:off x="11315180" y="148872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Google Shape;1159;g2ba7334c341_0_0">
            <a:extLst>
              <a:ext uri="{FF2B5EF4-FFF2-40B4-BE49-F238E27FC236}">
                <a16:creationId xmlns:a16="http://schemas.microsoft.com/office/drawing/2014/main" id="{CE8C510E-5A85-FDF6-C869-EBE945AE1270}"/>
              </a:ext>
            </a:extLst>
          </p:cNvPr>
          <p:cNvSpPr txBox="1"/>
          <p:nvPr/>
        </p:nvSpPr>
        <p:spPr>
          <a:xfrm>
            <a:off x="7817036" y="2945533"/>
            <a:ext cx="3203389" cy="75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37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None/>
            </a:pPr>
            <a:r>
              <a:rPr lang="nl-NL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Spreker Walter de Milliano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4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2352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"/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14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90" name="Google Shape;1090;p4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7880" y="94402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sp>
        <p:nvSpPr>
          <p:cNvPr id="1091" name="Google Shape;1091;p4"/>
          <p:cNvSpPr txBox="1"/>
          <p:nvPr/>
        </p:nvSpPr>
        <p:spPr>
          <a:xfrm>
            <a:off x="988960" y="302914"/>
            <a:ext cx="9170024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92664"/>
              <a:buFont typeface="Trebuchet MS"/>
              <a:buNone/>
            </a:pPr>
            <a:r>
              <a:rPr lang="nl-NL" sz="2800" b="1" i="0" u="none" strike="noStrike" cap="none">
                <a:solidFill>
                  <a:srgbClr val="00587F"/>
                </a:solidFill>
                <a:latin typeface="Trebuchet MS"/>
                <a:ea typeface="Trebuchet MS"/>
                <a:cs typeface="Trebuchet MS"/>
                <a:sym typeface="Trebuchet MS"/>
              </a:rPr>
              <a:t>Sorghum Praktische realisatie van Meervoudig gebruik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2" name="Google Shape;1092;p4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93" name="Google Shape;1093;p4"/>
          <p:cNvPicPr preferRelativeResize="0"/>
          <p:nvPr/>
        </p:nvPicPr>
        <p:blipFill rotWithShape="1">
          <a:blip r:embed="rId4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94" name="Google Shape;1094;p4"/>
          <p:cNvSpPr txBox="1"/>
          <p:nvPr/>
        </p:nvSpPr>
        <p:spPr>
          <a:xfrm>
            <a:off x="1535713" y="787809"/>
            <a:ext cx="6452171" cy="607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694"/>
              <a:buFont typeface="Arial"/>
              <a:buNone/>
            </a:pPr>
            <a:r>
              <a:rPr lang="nl-NL" sz="2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Gescheiden bij de “Bron”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5" name="Google Shape;109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5713" y="1586142"/>
            <a:ext cx="9170024" cy="448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34" y="1394276"/>
            <a:ext cx="629842" cy="55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917" y="2498100"/>
            <a:ext cx="629842" cy="539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8" name="Google Shape;1098;p4"/>
          <p:cNvGrpSpPr/>
          <p:nvPr/>
        </p:nvGrpSpPr>
        <p:grpSpPr>
          <a:xfrm>
            <a:off x="732143" y="1411094"/>
            <a:ext cx="584511" cy="569792"/>
            <a:chOff x="6499170" y="2452182"/>
            <a:chExt cx="584511" cy="569792"/>
          </a:xfrm>
        </p:grpSpPr>
        <p:grpSp>
          <p:nvGrpSpPr>
            <p:cNvPr id="1099" name="Google Shape;1099;p4"/>
            <p:cNvGrpSpPr/>
            <p:nvPr/>
          </p:nvGrpSpPr>
          <p:grpSpPr>
            <a:xfrm>
              <a:off x="6499170" y="2452182"/>
              <a:ext cx="584511" cy="539456"/>
              <a:chOff x="9266156" y="2082404"/>
              <a:chExt cx="584511" cy="539456"/>
            </a:xfrm>
          </p:grpSpPr>
          <p:sp>
            <p:nvSpPr>
              <p:cNvPr id="1100" name="Google Shape;1100;p4"/>
              <p:cNvSpPr/>
              <p:nvPr/>
            </p:nvSpPr>
            <p:spPr>
              <a:xfrm>
                <a:off x="9266156" y="2082404"/>
                <a:ext cx="584511" cy="539456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3C511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01" name="Google Shape;1101;p4" descr="Premium Vector | Cow pig chicken stencil template farm animals stencil ..."/>
              <p:cNvPicPr preferRelativeResize="0"/>
              <p:nvPr/>
            </p:nvPicPr>
            <p:blipFill rotWithShape="1">
              <a:blip r:embed="rId8">
                <a:alphaModFix/>
              </a:blip>
              <a:srcRect l="33783" t="12224" r="25128" b="44017"/>
              <a:stretch/>
            </p:blipFill>
            <p:spPr>
              <a:xfrm>
                <a:off x="9431918" y="2108845"/>
                <a:ext cx="323202" cy="294213"/>
              </a:xfrm>
              <a:custGeom>
                <a:avLst/>
                <a:gdLst/>
                <a:ahLst/>
                <a:cxnLst/>
                <a:rect l="l" t="t" r="r" b="b"/>
                <a:pathLst>
                  <a:path w="1956816" h="1956816" extrusionOk="0">
                    <a:moveTo>
                      <a:pt x="978408" y="0"/>
                    </a:moveTo>
                    <a:cubicBezTo>
                      <a:pt x="1518768" y="0"/>
                      <a:pt x="1956816" y="438048"/>
                      <a:pt x="1956816" y="978408"/>
                    </a:cubicBezTo>
                    <a:cubicBezTo>
                      <a:pt x="1956816" y="1518768"/>
                      <a:pt x="1518768" y="1956816"/>
                      <a:pt x="978408" y="1956816"/>
                    </a:cubicBezTo>
                    <a:cubicBezTo>
                      <a:pt x="438048" y="1956816"/>
                      <a:pt x="0" y="1518768"/>
                      <a:pt x="0" y="978408"/>
                    </a:cubicBezTo>
                    <a:cubicBezTo>
                      <a:pt x="0" y="438048"/>
                      <a:pt x="438048" y="0"/>
                      <a:pt x="97840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pic>
          <p:nvPicPr>
            <p:cNvPr id="1102" name="Google Shape;1102;p4" descr="Cow with solid fill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6564664" y="2628788"/>
              <a:ext cx="420581" cy="393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3" name="Google Shape;1103;p4"/>
          <p:cNvSpPr/>
          <p:nvPr/>
        </p:nvSpPr>
        <p:spPr>
          <a:xfrm>
            <a:off x="137838" y="2053623"/>
            <a:ext cx="1057015" cy="27874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2000" dirty="0">
                <a:solidFill>
                  <a:schemeClr val="tx1"/>
                </a:solidFill>
              </a:rPr>
              <a:t>Graan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1104" name="Google Shape;1104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3876" y="2480835"/>
            <a:ext cx="629842" cy="5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4"/>
          <p:cNvSpPr/>
          <p:nvPr/>
        </p:nvSpPr>
        <p:spPr>
          <a:xfrm>
            <a:off x="147251" y="3157901"/>
            <a:ext cx="1280656" cy="27109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Stengels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100" name="Picture 4" descr="Seedscope - Meer waarde door ketenregie">
            <a:extLst>
              <a:ext uri="{FF2B5EF4-FFF2-40B4-BE49-F238E27FC236}">
                <a16:creationId xmlns:a16="http://schemas.microsoft.com/office/drawing/2014/main" id="{357399EA-2150-9E60-DFC9-542A2978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543" y="5695113"/>
            <a:ext cx="1249745" cy="6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44"/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12" name="Google Shape;1012;p44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7880" y="94402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sp>
        <p:nvSpPr>
          <p:cNvPr id="1013" name="Google Shape;1013;p44"/>
          <p:cNvSpPr txBox="1"/>
          <p:nvPr/>
        </p:nvSpPr>
        <p:spPr>
          <a:xfrm>
            <a:off x="988960" y="220618"/>
            <a:ext cx="8371855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</a:pPr>
            <a:r>
              <a:rPr lang="nl-NL" sz="2800" b="1" i="0" u="none" strike="noStrike" cap="none" dirty="0">
                <a:solidFill>
                  <a:srgbClr val="00587F"/>
                </a:solidFill>
                <a:latin typeface="Trebuchet MS"/>
                <a:ea typeface="Trebuchet MS"/>
                <a:cs typeface="Trebuchet MS"/>
                <a:sym typeface="Trebuchet MS"/>
              </a:rPr>
              <a:t>Meervoudige verwaarding Dusormil Sorghum</a:t>
            </a:r>
            <a:endParaRPr sz="2800" b="1" i="0" u="none" strike="noStrike" cap="none" dirty="0">
              <a:solidFill>
                <a:srgbClr val="0058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14" name="Google Shape;1014;p44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15" name="Google Shape;1015;p44"/>
          <p:cNvPicPr preferRelativeResize="0"/>
          <p:nvPr/>
        </p:nvPicPr>
        <p:blipFill rotWithShape="1">
          <a:blip r:embed="rId4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16" name="Google Shape;1016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295" y="1243209"/>
            <a:ext cx="10465643" cy="474620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4" descr="Seedscope - Meer waarde door ketenregie">
            <a:extLst>
              <a:ext uri="{FF2B5EF4-FFF2-40B4-BE49-F238E27FC236}">
                <a16:creationId xmlns:a16="http://schemas.microsoft.com/office/drawing/2014/main" id="{AF2F77A8-5005-A887-C192-811CCCFC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543" y="5695113"/>
            <a:ext cx="1249745" cy="6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4ED2A3E-8B3E-2FFD-4B6E-D713F97F0C33}"/>
              </a:ext>
            </a:extLst>
          </p:cNvPr>
          <p:cNvSpPr/>
          <p:nvPr/>
        </p:nvSpPr>
        <p:spPr>
          <a:xfrm>
            <a:off x="86493" y="1288541"/>
            <a:ext cx="6263331" cy="5631180"/>
          </a:xfrm>
          <a:prstGeom prst="ellipse">
            <a:avLst/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238" name="Google Shape;1238;p48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5" name="Google Shape;1255;p48"/>
          <p:cNvSpPr txBox="1"/>
          <p:nvPr/>
        </p:nvSpPr>
        <p:spPr>
          <a:xfrm>
            <a:off x="6928408" y="776764"/>
            <a:ext cx="4825442" cy="441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000" b="1" dirty="0">
                <a:solidFill>
                  <a:schemeClr val="dk1"/>
                </a:solidFill>
                <a:latin typeface="Trebuchet MS"/>
                <a:sym typeface="Calibri"/>
              </a:rPr>
              <a:t>Fenolische verbindingen</a:t>
            </a:r>
          </a:p>
          <a:p>
            <a:pPr lvl="2">
              <a:spcBef>
                <a:spcPts val="1000"/>
              </a:spcBef>
              <a:buClr>
                <a:srgbClr val="90C226"/>
              </a:buClr>
              <a:buSzPts val="1440"/>
            </a:pPr>
            <a:r>
              <a:rPr lang="nl-NL" sz="2000" dirty="0">
                <a:solidFill>
                  <a:schemeClr val="dk1"/>
                </a:solidFill>
                <a:latin typeface="Trebuchet MS"/>
                <a:sym typeface="Calibri"/>
              </a:rPr>
              <a:t>     * unieke gezondheidsvoordelen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000" b="1" dirty="0">
                <a:solidFill>
                  <a:schemeClr val="dk1"/>
                </a:solidFill>
                <a:latin typeface="Trebuchet MS"/>
                <a:sym typeface="Calibri"/>
              </a:rPr>
              <a:t>Antioxidanten</a:t>
            </a:r>
          </a:p>
          <a:p>
            <a:pPr lvl="0">
              <a:spcBef>
                <a:spcPts val="1000"/>
              </a:spcBef>
              <a:buClr>
                <a:srgbClr val="90C226"/>
              </a:buClr>
              <a:buSzPts val="1440"/>
            </a:pPr>
            <a:r>
              <a:rPr lang="nl-NL" sz="2000" b="1" dirty="0">
                <a:solidFill>
                  <a:schemeClr val="dk1"/>
                </a:solidFill>
                <a:latin typeface="Trebuchet MS"/>
                <a:sym typeface="Calibri"/>
              </a:rPr>
              <a:t>      * </a:t>
            </a:r>
            <a:r>
              <a:rPr lang="nl-NL" sz="2000" dirty="0">
                <a:solidFill>
                  <a:schemeClr val="dk1"/>
                </a:solidFill>
                <a:latin typeface="Trebuchet MS"/>
                <a:sym typeface="Calibri"/>
              </a:rPr>
              <a:t>hoge specifieke concentratie   </a:t>
            </a:r>
          </a:p>
          <a:p>
            <a:pPr lvl="0">
              <a:spcBef>
                <a:spcPts val="1000"/>
              </a:spcBef>
              <a:buClr>
                <a:srgbClr val="90C226"/>
              </a:buClr>
              <a:buSzPts val="1440"/>
            </a:pPr>
            <a:r>
              <a:rPr lang="nl-NL" sz="2000" dirty="0">
                <a:solidFill>
                  <a:schemeClr val="dk1"/>
                </a:solidFill>
                <a:latin typeface="Trebuchet MS"/>
                <a:sym typeface="Calibri"/>
              </a:rPr>
              <a:t>       vooral in donkere zaden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000" b="1" dirty="0">
                <a:solidFill>
                  <a:schemeClr val="dk1"/>
                </a:solidFill>
                <a:latin typeface="Trebuchet MS"/>
                <a:sym typeface="Calibri"/>
              </a:rPr>
              <a:t>Sterke Wetenschappelijke interesse voor de gezondheidseffecten</a:t>
            </a:r>
            <a:endParaRPr sz="2000" dirty="0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1256" name="Google Shape;1256;p48"/>
          <p:cNvSpPr txBox="1">
            <a:spLocks noGrp="1"/>
          </p:cNvSpPr>
          <p:nvPr>
            <p:ph type="title"/>
          </p:nvPr>
        </p:nvSpPr>
        <p:spPr>
          <a:xfrm>
            <a:off x="1058720" y="229193"/>
            <a:ext cx="7645400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 algn="ctr">
              <a:buClr>
                <a:srgbClr val="003399"/>
              </a:buClr>
              <a:buSzPts val="2400"/>
            </a:pPr>
            <a:r>
              <a:rPr lang="nl-NL" sz="2800" b="1" dirty="0">
                <a:solidFill>
                  <a:srgbClr val="00587F"/>
                </a:solidFill>
                <a:sym typeface="Calibri"/>
              </a:rPr>
              <a:t>Positieve effecten consumptie Dusormil Sorghum</a:t>
            </a:r>
            <a:endParaRPr sz="2800" b="1" dirty="0">
              <a:solidFill>
                <a:srgbClr val="00587F"/>
              </a:solidFill>
            </a:endParaRPr>
          </a:p>
        </p:txBody>
      </p:sp>
      <p:pic>
        <p:nvPicPr>
          <p:cNvPr id="1257" name="Google Shape;1257;p48"/>
          <p:cNvPicPr preferRelativeResize="0"/>
          <p:nvPr/>
        </p:nvPicPr>
        <p:blipFill rotWithShape="1">
          <a:blip r:embed="rId3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8" name="Google Shape;1258;p48"/>
          <p:cNvSpPr txBox="1"/>
          <p:nvPr/>
        </p:nvSpPr>
        <p:spPr>
          <a:xfrm>
            <a:off x="11529246" y="6503558"/>
            <a:ext cx="432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9" name="Google Shape;1259;p4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890" y="102113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4" name="Picture 3" descr="A close-up of a plant&#10;&#10;Description automatically generated">
            <a:extLst>
              <a:ext uri="{FF2B5EF4-FFF2-40B4-BE49-F238E27FC236}">
                <a16:creationId xmlns:a16="http://schemas.microsoft.com/office/drawing/2014/main" id="{F04085E0-E171-D3F8-09CC-A3D65C0DF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6" t="3623" r="54237" b="27628"/>
          <a:stretch/>
        </p:blipFill>
        <p:spPr>
          <a:xfrm>
            <a:off x="133893" y="1124704"/>
            <a:ext cx="3279913" cy="30616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B090D85F-4337-9713-2E99-4DB4339CAD31}"/>
              </a:ext>
            </a:extLst>
          </p:cNvPr>
          <p:cNvGrpSpPr/>
          <p:nvPr/>
        </p:nvGrpSpPr>
        <p:grpSpPr>
          <a:xfrm>
            <a:off x="4051717" y="1967247"/>
            <a:ext cx="2964139" cy="1002629"/>
            <a:chOff x="4247865" y="1603290"/>
            <a:chExt cx="2964139" cy="10026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E606E54-9427-AA33-97BB-4F6FA6FE2D73}"/>
                </a:ext>
              </a:extLst>
            </p:cNvPr>
            <p:cNvSpPr/>
            <p:nvPr/>
          </p:nvSpPr>
          <p:spPr>
            <a:xfrm>
              <a:off x="4927849" y="1603290"/>
              <a:ext cx="2284155" cy="1002629"/>
            </a:xfrm>
            <a:prstGeom prst="roundRect">
              <a:avLst/>
            </a:prstGeom>
            <a:solidFill>
              <a:srgbClr val="E0EEC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587F"/>
                  </a:solidFill>
                </a:rPr>
                <a:t>Functionele Fenolische verbindingen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B41A60-B005-A370-7D01-32509DABA03C}"/>
                </a:ext>
              </a:extLst>
            </p:cNvPr>
            <p:cNvGrpSpPr/>
            <p:nvPr/>
          </p:nvGrpSpPr>
          <p:grpSpPr>
            <a:xfrm>
              <a:off x="4247865" y="1636007"/>
              <a:ext cx="820402" cy="848158"/>
              <a:chOff x="4506705" y="2268596"/>
              <a:chExt cx="820402" cy="84815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EFEC21C-3CDE-E6DC-EA99-F2A362719E51}"/>
                  </a:ext>
                </a:extLst>
              </p:cNvPr>
              <p:cNvSpPr/>
              <p:nvPr/>
            </p:nvSpPr>
            <p:spPr>
              <a:xfrm>
                <a:off x="4506705" y="2268596"/>
                <a:ext cx="774588" cy="848158"/>
              </a:xfrm>
              <a:prstGeom prst="ellipse">
                <a:avLst/>
              </a:prstGeom>
              <a:solidFill>
                <a:srgbClr val="70AB5C"/>
              </a:solidFill>
              <a:ln w="3175">
                <a:solidFill>
                  <a:srgbClr val="00587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rgbClr val="6BAD5E"/>
                  </a:solidFill>
                </a:endParaRPr>
              </a:p>
            </p:txBody>
          </p:sp>
          <p:pic>
            <p:nvPicPr>
              <p:cNvPr id="3080" name="Picture 8" descr="Struktur Fenolik | My XXX Hot Girl">
                <a:extLst>
                  <a:ext uri="{FF2B5EF4-FFF2-40B4-BE49-F238E27FC236}">
                    <a16:creationId xmlns:a16="http://schemas.microsoft.com/office/drawing/2014/main" id="{341AEC83-5CDC-5BAD-EB6B-5CD044FBEF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6705" y="2287810"/>
                <a:ext cx="820402" cy="766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AAD21F7-8900-26B5-CF01-173305C7691D}"/>
              </a:ext>
            </a:extLst>
          </p:cNvPr>
          <p:cNvGrpSpPr/>
          <p:nvPr/>
        </p:nvGrpSpPr>
        <p:grpSpPr>
          <a:xfrm>
            <a:off x="3100791" y="3891844"/>
            <a:ext cx="2995209" cy="1111945"/>
            <a:chOff x="3519260" y="3801506"/>
            <a:chExt cx="2995209" cy="11119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70120AC-64C4-53A2-FBC3-C778D450109E}"/>
                </a:ext>
              </a:extLst>
            </p:cNvPr>
            <p:cNvSpPr/>
            <p:nvPr/>
          </p:nvSpPr>
          <p:spPr>
            <a:xfrm>
              <a:off x="4085100" y="3852245"/>
              <a:ext cx="2429369" cy="1061206"/>
            </a:xfrm>
            <a:prstGeom prst="roundRect">
              <a:avLst/>
            </a:prstGeom>
            <a:solidFill>
              <a:srgbClr val="E0EEC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587F"/>
                  </a:solidFill>
                </a:rPr>
                <a:t>Goede bron van vitaminen &amp; mineralen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5D957D-784D-0CC9-F52F-DFA9A5BBD89A}"/>
                </a:ext>
              </a:extLst>
            </p:cNvPr>
            <p:cNvGrpSpPr/>
            <p:nvPr/>
          </p:nvGrpSpPr>
          <p:grpSpPr>
            <a:xfrm>
              <a:off x="3519260" y="3801506"/>
              <a:ext cx="774588" cy="848158"/>
              <a:chOff x="3519260" y="3801506"/>
              <a:chExt cx="774588" cy="84815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B21AE50-AD6E-18EB-D276-C76B5F0901A4}"/>
                  </a:ext>
                </a:extLst>
              </p:cNvPr>
              <p:cNvSpPr/>
              <p:nvPr/>
            </p:nvSpPr>
            <p:spPr>
              <a:xfrm>
                <a:off x="3519260" y="3801506"/>
                <a:ext cx="774588" cy="848158"/>
              </a:xfrm>
              <a:prstGeom prst="ellipse">
                <a:avLst/>
              </a:prstGeom>
              <a:solidFill>
                <a:srgbClr val="70AB5C"/>
              </a:solidFill>
              <a:ln w="3175">
                <a:solidFill>
                  <a:srgbClr val="00587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rgbClr val="6BAD5E"/>
                  </a:solidFill>
                </a:endParaRPr>
              </a:p>
            </p:txBody>
          </p:sp>
          <p:pic>
            <p:nvPicPr>
              <p:cNvPr id="3092" name="Picture 20" descr="메디피스는 지구촌 주치의입니다">
                <a:extLst>
                  <a:ext uri="{FF2B5EF4-FFF2-40B4-BE49-F238E27FC236}">
                    <a16:creationId xmlns:a16="http://schemas.microsoft.com/office/drawing/2014/main" id="{EEE584D2-4005-6895-B86D-A1EDD0517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0312" y="3852244"/>
                <a:ext cx="703620" cy="703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2F83637-3A2E-9930-6E9B-FC9FA65DF24F}"/>
              </a:ext>
            </a:extLst>
          </p:cNvPr>
          <p:cNvGrpSpPr/>
          <p:nvPr/>
        </p:nvGrpSpPr>
        <p:grpSpPr>
          <a:xfrm>
            <a:off x="3666631" y="2986317"/>
            <a:ext cx="2732194" cy="848158"/>
            <a:chOff x="4182906" y="2762263"/>
            <a:chExt cx="2732194" cy="84815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C061EDE-CBF4-E552-136B-0074486422AD}"/>
                </a:ext>
              </a:extLst>
            </p:cNvPr>
            <p:cNvSpPr/>
            <p:nvPr/>
          </p:nvSpPr>
          <p:spPr>
            <a:xfrm>
              <a:off x="4784960" y="2881202"/>
              <a:ext cx="2130140" cy="678706"/>
            </a:xfrm>
            <a:prstGeom prst="roundRect">
              <a:avLst/>
            </a:prstGeom>
            <a:solidFill>
              <a:srgbClr val="E0EEC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587F"/>
                  </a:solidFill>
                </a:rPr>
                <a:t>Probiotica</a:t>
              </a:r>
            </a:p>
          </p:txBody>
        </p:sp>
        <p:pic>
          <p:nvPicPr>
            <p:cNvPr id="3076" name="Picture 4" descr="Gerelateerde afbeeldingsdetails bekijken. 上手に活用しよう！トクホ＆機能性表示食品| ゆたか倶楽部">
              <a:extLst>
                <a:ext uri="{FF2B5EF4-FFF2-40B4-BE49-F238E27FC236}">
                  <a16:creationId xmlns:a16="http://schemas.microsoft.com/office/drawing/2014/main" id="{0C403AD4-574F-1ABA-ECEE-F7A5A8481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906" y="2762263"/>
              <a:ext cx="774588" cy="8481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587F"/>
              </a:solidFill>
            </a:ln>
          </p:spPr>
        </p:pic>
        <p:sp>
          <p:nvSpPr>
            <p:cNvPr id="49" name="Star: 4 Points 48">
              <a:extLst>
                <a:ext uri="{FF2B5EF4-FFF2-40B4-BE49-F238E27FC236}">
                  <a16:creationId xmlns:a16="http://schemas.microsoft.com/office/drawing/2014/main" id="{331F9936-B475-F5DB-11A3-9BE946A34DCA}"/>
                </a:ext>
              </a:extLst>
            </p:cNvPr>
            <p:cNvSpPr/>
            <p:nvPr/>
          </p:nvSpPr>
          <p:spPr>
            <a:xfrm>
              <a:off x="4467590" y="2789754"/>
              <a:ext cx="164970" cy="185900"/>
            </a:xfrm>
            <a:prstGeom prst="star4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Star: 4 Points 50">
              <a:extLst>
                <a:ext uri="{FF2B5EF4-FFF2-40B4-BE49-F238E27FC236}">
                  <a16:creationId xmlns:a16="http://schemas.microsoft.com/office/drawing/2014/main" id="{78EF037B-F005-89EB-2918-30F0951926B7}"/>
                </a:ext>
              </a:extLst>
            </p:cNvPr>
            <p:cNvSpPr/>
            <p:nvPr/>
          </p:nvSpPr>
          <p:spPr>
            <a:xfrm>
              <a:off x="4619990" y="2942154"/>
              <a:ext cx="164970" cy="185900"/>
            </a:xfrm>
            <a:prstGeom prst="star4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Star: 4 Points 51">
              <a:extLst>
                <a:ext uri="{FF2B5EF4-FFF2-40B4-BE49-F238E27FC236}">
                  <a16:creationId xmlns:a16="http://schemas.microsoft.com/office/drawing/2014/main" id="{573072A4-F175-90E6-E7C3-9B1C7361C6B1}"/>
                </a:ext>
              </a:extLst>
            </p:cNvPr>
            <p:cNvSpPr/>
            <p:nvPr/>
          </p:nvSpPr>
          <p:spPr>
            <a:xfrm>
              <a:off x="4343695" y="3083536"/>
              <a:ext cx="164970" cy="185900"/>
            </a:xfrm>
            <a:prstGeom prst="star4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Star: 4 Points 52">
              <a:extLst>
                <a:ext uri="{FF2B5EF4-FFF2-40B4-BE49-F238E27FC236}">
                  <a16:creationId xmlns:a16="http://schemas.microsoft.com/office/drawing/2014/main" id="{2A03EEEC-E904-7123-06F6-A046DEC6A7A0}"/>
                </a:ext>
              </a:extLst>
            </p:cNvPr>
            <p:cNvSpPr/>
            <p:nvPr/>
          </p:nvSpPr>
          <p:spPr>
            <a:xfrm>
              <a:off x="4715826" y="3220555"/>
              <a:ext cx="164970" cy="185900"/>
            </a:xfrm>
            <a:prstGeom prst="star4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Star: 4 Points 53">
              <a:extLst>
                <a:ext uri="{FF2B5EF4-FFF2-40B4-BE49-F238E27FC236}">
                  <a16:creationId xmlns:a16="http://schemas.microsoft.com/office/drawing/2014/main" id="{4A558537-768F-E248-1425-C25FB4AA739E}"/>
                </a:ext>
              </a:extLst>
            </p:cNvPr>
            <p:cNvSpPr/>
            <p:nvPr/>
          </p:nvSpPr>
          <p:spPr>
            <a:xfrm>
              <a:off x="4447275" y="3257973"/>
              <a:ext cx="164970" cy="185900"/>
            </a:xfrm>
            <a:prstGeom prst="star4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CAB4EC1-ED6E-49D4-50E9-0662E248B2B3}"/>
              </a:ext>
            </a:extLst>
          </p:cNvPr>
          <p:cNvGrpSpPr/>
          <p:nvPr/>
        </p:nvGrpSpPr>
        <p:grpSpPr>
          <a:xfrm>
            <a:off x="2408073" y="4869792"/>
            <a:ext cx="2752967" cy="920986"/>
            <a:chOff x="2621082" y="4486730"/>
            <a:chExt cx="2752967" cy="92098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6A128774-5D81-FB89-8250-DB46412A788B}"/>
                </a:ext>
              </a:extLst>
            </p:cNvPr>
            <p:cNvSpPr/>
            <p:nvPr/>
          </p:nvSpPr>
          <p:spPr>
            <a:xfrm>
              <a:off x="3243909" y="4729010"/>
              <a:ext cx="2130140" cy="678706"/>
            </a:xfrm>
            <a:prstGeom prst="roundRect">
              <a:avLst/>
            </a:prstGeom>
            <a:solidFill>
              <a:srgbClr val="E0EEC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587F"/>
                  </a:solidFill>
                </a:rPr>
                <a:t>Resistente Zetmeel 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0CA1A9-BAB6-E457-049A-C48E838E633B}"/>
                </a:ext>
              </a:extLst>
            </p:cNvPr>
            <p:cNvGrpSpPr/>
            <p:nvPr/>
          </p:nvGrpSpPr>
          <p:grpSpPr>
            <a:xfrm>
              <a:off x="2621082" y="4486730"/>
              <a:ext cx="790234" cy="848158"/>
              <a:chOff x="2659401" y="4360832"/>
              <a:chExt cx="790234" cy="848158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A7B8EC5-C29C-1C92-A853-F43CF78386A7}"/>
                  </a:ext>
                </a:extLst>
              </p:cNvPr>
              <p:cNvSpPr/>
              <p:nvPr/>
            </p:nvSpPr>
            <p:spPr>
              <a:xfrm>
                <a:off x="2659401" y="4360832"/>
                <a:ext cx="790234" cy="848158"/>
              </a:xfrm>
              <a:prstGeom prst="ellipse">
                <a:avLst/>
              </a:prstGeom>
              <a:solidFill>
                <a:srgbClr val="70AB5C"/>
              </a:solidFill>
              <a:ln w="6350">
                <a:solidFill>
                  <a:srgbClr val="00587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6BAD5E"/>
                  </a:solidFill>
                </a:endParaRPr>
              </a:p>
            </p:txBody>
          </p:sp>
          <p:pic>
            <p:nvPicPr>
              <p:cNvPr id="3074" name="Picture 2" descr="Weegschaal hand getekende symbool Iconen | Gratis Download">
                <a:extLst>
                  <a:ext uri="{FF2B5EF4-FFF2-40B4-BE49-F238E27FC236}">
                    <a16:creationId xmlns:a16="http://schemas.microsoft.com/office/drawing/2014/main" id="{819DA593-BDB5-8A44-3512-C98B38C5F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073" t="55238" r="4391" b="24051"/>
              <a:stretch/>
            </p:blipFill>
            <p:spPr bwMode="auto">
              <a:xfrm>
                <a:off x="2665945" y="4414713"/>
                <a:ext cx="749243" cy="794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8796FB9C-6D3D-D073-DEFB-0F2BD6A3D640}"/>
              </a:ext>
            </a:extLst>
          </p:cNvPr>
          <p:cNvGrpSpPr/>
          <p:nvPr/>
        </p:nvGrpSpPr>
        <p:grpSpPr>
          <a:xfrm>
            <a:off x="1327840" y="5634186"/>
            <a:ext cx="3403861" cy="954404"/>
            <a:chOff x="1423883" y="5351471"/>
            <a:chExt cx="3403861" cy="917239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E80EBB2-CE1B-FDE9-19DB-BED29263A38A}"/>
                </a:ext>
              </a:extLst>
            </p:cNvPr>
            <p:cNvSpPr/>
            <p:nvPr/>
          </p:nvSpPr>
          <p:spPr>
            <a:xfrm>
              <a:off x="2000868" y="5590004"/>
              <a:ext cx="2826876" cy="678706"/>
            </a:xfrm>
            <a:prstGeom prst="roundRect">
              <a:avLst/>
            </a:prstGeom>
            <a:solidFill>
              <a:srgbClr val="E0EEC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587F"/>
                  </a:solidFill>
                </a:rPr>
                <a:t>Lage Glycemische index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DACA046-AC1D-F227-3679-86D829F3D59A}"/>
                </a:ext>
              </a:extLst>
            </p:cNvPr>
            <p:cNvGrpSpPr/>
            <p:nvPr/>
          </p:nvGrpSpPr>
          <p:grpSpPr>
            <a:xfrm>
              <a:off x="1423883" y="5351471"/>
              <a:ext cx="859265" cy="848158"/>
              <a:chOff x="1407684" y="4447742"/>
              <a:chExt cx="859265" cy="84815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0884C77-B10F-A926-9468-D363AA3C5F37}"/>
                  </a:ext>
                </a:extLst>
              </p:cNvPr>
              <p:cNvSpPr/>
              <p:nvPr/>
            </p:nvSpPr>
            <p:spPr>
              <a:xfrm>
                <a:off x="1407684" y="4447742"/>
                <a:ext cx="859265" cy="848158"/>
              </a:xfrm>
              <a:prstGeom prst="ellipse">
                <a:avLst/>
              </a:prstGeom>
              <a:solidFill>
                <a:srgbClr val="70AB5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rgbClr val="6BAD5E"/>
                  </a:solidFill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59375B7C-0717-6F62-CFE0-8225801E37E8}"/>
                  </a:ext>
                </a:extLst>
              </p:cNvPr>
              <p:cNvGrpSpPr/>
              <p:nvPr/>
            </p:nvGrpSpPr>
            <p:grpSpPr>
              <a:xfrm>
                <a:off x="1531742" y="4616936"/>
                <a:ext cx="654528" cy="543997"/>
                <a:chOff x="1522600" y="4105226"/>
                <a:chExt cx="654528" cy="543997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69D9E05-340E-4238-82E6-DB16702BA157}"/>
                    </a:ext>
                  </a:extLst>
                </p:cNvPr>
                <p:cNvGrpSpPr/>
                <p:nvPr/>
              </p:nvGrpSpPr>
              <p:grpSpPr>
                <a:xfrm>
                  <a:off x="1522600" y="4143333"/>
                  <a:ext cx="654528" cy="505890"/>
                  <a:chOff x="1542495" y="4153514"/>
                  <a:chExt cx="634633" cy="54899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552B65CD-9A62-DACD-C226-D78BDFDF09F8}"/>
                      </a:ext>
                    </a:extLst>
                  </p:cNvPr>
                  <p:cNvSpPr/>
                  <p:nvPr/>
                </p:nvSpPr>
                <p:spPr>
                  <a:xfrm>
                    <a:off x="1555676" y="4153514"/>
                    <a:ext cx="548438" cy="517088"/>
                  </a:xfrm>
                  <a:custGeom>
                    <a:avLst/>
                    <a:gdLst>
                      <a:gd name="connsiteX0" fmla="*/ 0 w 1562100"/>
                      <a:gd name="connsiteY0" fmla="*/ 1697173 h 1697173"/>
                      <a:gd name="connsiteX1" fmla="*/ 371475 w 1562100"/>
                      <a:gd name="connsiteY1" fmla="*/ 1723 h 1697173"/>
                      <a:gd name="connsiteX2" fmla="*/ 1181100 w 1562100"/>
                      <a:gd name="connsiteY2" fmla="*/ 1382848 h 1697173"/>
                      <a:gd name="connsiteX3" fmla="*/ 1562100 w 1562100"/>
                      <a:gd name="connsiteY3" fmla="*/ 1659073 h 1697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62100" h="1697173">
                        <a:moveTo>
                          <a:pt x="0" y="1697173"/>
                        </a:moveTo>
                        <a:cubicBezTo>
                          <a:pt x="87312" y="875641"/>
                          <a:pt x="174625" y="54110"/>
                          <a:pt x="371475" y="1723"/>
                        </a:cubicBezTo>
                        <a:cubicBezTo>
                          <a:pt x="568325" y="-50664"/>
                          <a:pt x="982663" y="1106623"/>
                          <a:pt x="1181100" y="1382848"/>
                        </a:cubicBezTo>
                        <a:cubicBezTo>
                          <a:pt x="1379538" y="1659073"/>
                          <a:pt x="1470819" y="1659073"/>
                          <a:pt x="1562100" y="1659073"/>
                        </a:cubicBezTo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</p:spPr>
                <p:style>
                  <a:lnRef idx="1">
                    <a:schemeClr val="accent5"/>
                  </a:lnRef>
                  <a:fillRef idx="0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00745925-A54C-48F5-0203-7C7961892359}"/>
                      </a:ext>
                    </a:extLst>
                  </p:cNvPr>
                  <p:cNvSpPr/>
                  <p:nvPr/>
                </p:nvSpPr>
                <p:spPr>
                  <a:xfrm>
                    <a:off x="1542495" y="4420249"/>
                    <a:ext cx="634633" cy="282255"/>
                  </a:xfrm>
                  <a:custGeom>
                    <a:avLst/>
                    <a:gdLst>
                      <a:gd name="connsiteX0" fmla="*/ 0 w 1925595"/>
                      <a:gd name="connsiteY0" fmla="*/ 542139 h 638811"/>
                      <a:gd name="connsiteX1" fmla="*/ 514350 w 1925595"/>
                      <a:gd name="connsiteY1" fmla="*/ 27789 h 638811"/>
                      <a:gd name="connsiteX2" fmla="*/ 1209675 w 1925595"/>
                      <a:gd name="connsiteY2" fmla="*/ 123039 h 638811"/>
                      <a:gd name="connsiteX3" fmla="*/ 1838325 w 1925595"/>
                      <a:gd name="connsiteY3" fmla="*/ 580239 h 638811"/>
                      <a:gd name="connsiteX4" fmla="*/ 1905000 w 1925595"/>
                      <a:gd name="connsiteY4" fmla="*/ 618339 h 638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5595" h="638811">
                        <a:moveTo>
                          <a:pt x="0" y="542139"/>
                        </a:moveTo>
                        <a:cubicBezTo>
                          <a:pt x="156369" y="319889"/>
                          <a:pt x="312738" y="97639"/>
                          <a:pt x="514350" y="27789"/>
                        </a:cubicBezTo>
                        <a:cubicBezTo>
                          <a:pt x="715962" y="-42061"/>
                          <a:pt x="989013" y="30964"/>
                          <a:pt x="1209675" y="123039"/>
                        </a:cubicBezTo>
                        <a:cubicBezTo>
                          <a:pt x="1430337" y="215114"/>
                          <a:pt x="1722438" y="497689"/>
                          <a:pt x="1838325" y="580239"/>
                        </a:cubicBezTo>
                        <a:cubicBezTo>
                          <a:pt x="1954212" y="662789"/>
                          <a:pt x="1929606" y="640564"/>
                          <a:pt x="1905000" y="618339"/>
                        </a:cubicBezTo>
                      </a:path>
                    </a:pathLst>
                  </a:custGeom>
                  <a:solidFill>
                    <a:schemeClr val="accent3">
                      <a:lumMod val="60000"/>
                      <a:lumOff val="40000"/>
                      <a:alpha val="60000"/>
                    </a:schemeClr>
                  </a:solidFill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/>
                  </a:p>
                </p:txBody>
              </p:sp>
            </p:grpSp>
            <p:cxnSp>
              <p:nvCxnSpPr>
                <p:cNvPr id="34" name="Connector: Elbow 33">
                  <a:extLst>
                    <a:ext uri="{FF2B5EF4-FFF2-40B4-BE49-F238E27FC236}">
                      <a16:creationId xmlns:a16="http://schemas.microsoft.com/office/drawing/2014/main" id="{75D2D4F3-FAD6-DE7F-9AA1-2B718D8C559C}"/>
                    </a:ext>
                  </a:extLst>
                </p:cNvPr>
                <p:cNvCxnSpPr>
                  <a:cxnSpLocks/>
                  <a:endCxn id="31" idx="3"/>
                </p:cNvCxnSpPr>
                <p:nvPr/>
              </p:nvCxnSpPr>
              <p:spPr>
                <a:xfrm rot="16200000" flipH="1">
                  <a:off x="1580394" y="4058352"/>
                  <a:ext cx="520195" cy="613944"/>
                </a:xfrm>
                <a:prstGeom prst="bentConnector4">
                  <a:avLst>
                    <a:gd name="adj1" fmla="val 14574"/>
                    <a:gd name="adj2" fmla="val 1"/>
                  </a:avLst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099" name="Group 4098">
            <a:extLst>
              <a:ext uri="{FF2B5EF4-FFF2-40B4-BE49-F238E27FC236}">
                <a16:creationId xmlns:a16="http://schemas.microsoft.com/office/drawing/2014/main" id="{E0820400-4A91-F513-8DAD-9F70830FA33F}"/>
              </a:ext>
            </a:extLst>
          </p:cNvPr>
          <p:cNvGrpSpPr/>
          <p:nvPr/>
        </p:nvGrpSpPr>
        <p:grpSpPr>
          <a:xfrm>
            <a:off x="3992390" y="1046052"/>
            <a:ext cx="2782003" cy="848158"/>
            <a:chOff x="4247865" y="1636007"/>
            <a:chExt cx="2782003" cy="848158"/>
          </a:xfrm>
        </p:grpSpPr>
        <p:sp>
          <p:nvSpPr>
            <p:cNvPr id="4100" name="Rectangle: Rounded Corners 4099">
              <a:extLst>
                <a:ext uri="{FF2B5EF4-FFF2-40B4-BE49-F238E27FC236}">
                  <a16:creationId xmlns:a16="http://schemas.microsoft.com/office/drawing/2014/main" id="{40A1A070-17EC-494D-8CEE-FA8647B2FB68}"/>
                </a:ext>
              </a:extLst>
            </p:cNvPr>
            <p:cNvSpPr/>
            <p:nvPr/>
          </p:nvSpPr>
          <p:spPr>
            <a:xfrm>
              <a:off x="4899728" y="1724025"/>
              <a:ext cx="2130140" cy="678706"/>
            </a:xfrm>
            <a:prstGeom prst="roundRect">
              <a:avLst/>
            </a:prstGeom>
            <a:solidFill>
              <a:srgbClr val="E0EEC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dirty="0">
                  <a:solidFill>
                    <a:srgbClr val="00587F"/>
                  </a:solidFill>
                </a:rPr>
                <a:t>Bron van Antioxidanten</a:t>
              </a:r>
            </a:p>
          </p:txBody>
        </p:sp>
        <p:sp>
          <p:nvSpPr>
            <p:cNvPr id="4102" name="Oval 4101">
              <a:extLst>
                <a:ext uri="{FF2B5EF4-FFF2-40B4-BE49-F238E27FC236}">
                  <a16:creationId xmlns:a16="http://schemas.microsoft.com/office/drawing/2014/main" id="{B1A8C5C9-3270-AFCE-F688-DB3EF27F3C09}"/>
                </a:ext>
              </a:extLst>
            </p:cNvPr>
            <p:cNvSpPr/>
            <p:nvPr/>
          </p:nvSpPr>
          <p:spPr>
            <a:xfrm>
              <a:off x="4247865" y="1636007"/>
              <a:ext cx="774588" cy="848158"/>
            </a:xfrm>
            <a:prstGeom prst="ellipse">
              <a:avLst/>
            </a:prstGeom>
            <a:solidFill>
              <a:srgbClr val="70AB5C"/>
            </a:solidFill>
            <a:ln w="3175">
              <a:solidFill>
                <a:srgbClr val="0058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6BAD5E"/>
                </a:solidFill>
              </a:endParaRPr>
            </a:p>
          </p:txBody>
        </p:sp>
      </p:grpSp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367983DA-B61C-B793-980F-E32525EA985A}"/>
              </a:ext>
            </a:extLst>
          </p:cNvPr>
          <p:cNvGrpSpPr/>
          <p:nvPr/>
        </p:nvGrpSpPr>
        <p:grpSpPr>
          <a:xfrm>
            <a:off x="3999664" y="1070129"/>
            <a:ext cx="703916" cy="791640"/>
            <a:chOff x="2527693" y="1953545"/>
            <a:chExt cx="960516" cy="952805"/>
          </a:xfrm>
        </p:grpSpPr>
        <p:pic>
          <p:nvPicPr>
            <p:cNvPr id="3090" name="Picture 18" descr="Radical Royalty Free Vector Image - VectorStock">
              <a:extLst>
                <a:ext uri="{FF2B5EF4-FFF2-40B4-BE49-F238E27FC236}">
                  <a16:creationId xmlns:a16="http://schemas.microsoft.com/office/drawing/2014/main" id="{90014681-CEF7-5DC9-E497-F35A15667D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7" t="14215" r="15668" b="22111"/>
            <a:stretch/>
          </p:blipFill>
          <p:spPr bwMode="auto">
            <a:xfrm>
              <a:off x="2527693" y="1953545"/>
              <a:ext cx="960516" cy="95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B1E7BE-BD6F-F5C6-03A6-D8CA528DD419}"/>
                </a:ext>
              </a:extLst>
            </p:cNvPr>
            <p:cNvSpPr/>
            <p:nvPr/>
          </p:nvSpPr>
          <p:spPr>
            <a:xfrm>
              <a:off x="2911691" y="2319448"/>
              <a:ext cx="214956" cy="220997"/>
            </a:xfrm>
            <a:prstGeom prst="ellipse">
              <a:avLst/>
            </a:prstGeom>
            <a:solidFill>
              <a:srgbClr val="005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396120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48"/>
          <p:cNvCxnSpPr/>
          <p:nvPr/>
        </p:nvCxnSpPr>
        <p:spPr>
          <a:xfrm>
            <a:off x="1209094" y="931742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1" name="Google Shape;1251;p48"/>
          <p:cNvCxnSpPr/>
          <p:nvPr/>
        </p:nvCxnSpPr>
        <p:spPr>
          <a:xfrm>
            <a:off x="332012" y="3433493"/>
            <a:ext cx="4549408" cy="0"/>
          </a:xfrm>
          <a:prstGeom prst="straightConnector1">
            <a:avLst/>
          </a:prstGeom>
          <a:noFill/>
          <a:ln w="12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5" name="Google Shape;1255;p48"/>
          <p:cNvSpPr txBox="1"/>
          <p:nvPr/>
        </p:nvSpPr>
        <p:spPr>
          <a:xfrm>
            <a:off x="0" y="1124704"/>
            <a:ext cx="8854237" cy="430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indent="-4572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800" b="1" dirty="0">
                <a:solidFill>
                  <a:schemeClr val="dk1"/>
                </a:solidFill>
                <a:latin typeface="Trebuchet MS"/>
                <a:sym typeface="Calibri"/>
              </a:rPr>
              <a:t>Wetenschappelijk bewijs</a:t>
            </a:r>
            <a:r>
              <a:rPr lang="nl-NL" sz="2800" dirty="0">
                <a:solidFill>
                  <a:schemeClr val="dk1"/>
                </a:solidFill>
                <a:latin typeface="Trebuchet MS"/>
                <a:sym typeface="Calibri"/>
              </a:rPr>
              <a:t> van internationaal team uit Canada, Frankrijk en Nederland                        geaccepteerd als Poster op                                            Mondiale Sorghum Conferentie Montpellier, FR  </a:t>
            </a:r>
          </a:p>
          <a:p>
            <a:pPr marL="457200" indent="-4572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800" b="1" dirty="0">
                <a:solidFill>
                  <a:schemeClr val="dk1"/>
                </a:solidFill>
                <a:latin typeface="Trebuchet MS"/>
                <a:sym typeface="Calibri"/>
              </a:rPr>
              <a:t>Het zetmeel sorghum vertoont vergelijkbare eigenschappen met dat van andere graansoorten</a:t>
            </a:r>
            <a:r>
              <a:rPr lang="nl-NL" sz="2800" dirty="0">
                <a:solidFill>
                  <a:schemeClr val="dk1"/>
                </a:solidFill>
                <a:latin typeface="Trebuchet MS"/>
                <a:sym typeface="Calibri"/>
              </a:rPr>
              <a:t>.</a:t>
            </a:r>
          </a:p>
          <a:p>
            <a:pPr marL="34290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800" b="1" dirty="0">
                <a:solidFill>
                  <a:schemeClr val="dk1"/>
                </a:solidFill>
                <a:latin typeface="Trebuchet MS"/>
                <a:sym typeface="Calibri"/>
              </a:rPr>
              <a:t> Meel is geschikt voor de vervanging van meel met gluten</a:t>
            </a:r>
          </a:p>
          <a:p>
            <a:pPr marL="34290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endParaRPr lang="nl-NL" sz="2800" dirty="0">
              <a:solidFill>
                <a:schemeClr val="dk1"/>
              </a:solidFill>
              <a:latin typeface="Trebuchet MS"/>
              <a:sym typeface="Calibri"/>
            </a:endParaRPr>
          </a:p>
          <a:p>
            <a:pPr>
              <a:spcBef>
                <a:spcPts val="1000"/>
              </a:spcBef>
              <a:buClr>
                <a:srgbClr val="90C226"/>
              </a:buClr>
              <a:buSzPts val="1440"/>
            </a:pP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56" name="Google Shape;1256;p48"/>
          <p:cNvSpPr txBox="1">
            <a:spLocks noGrp="1"/>
          </p:cNvSpPr>
          <p:nvPr>
            <p:ph type="title"/>
          </p:nvPr>
        </p:nvSpPr>
        <p:spPr>
          <a:xfrm>
            <a:off x="332012" y="-76988"/>
            <a:ext cx="9594850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algn="ctr">
              <a:buClr>
                <a:srgbClr val="003399"/>
              </a:buClr>
              <a:buSzPts val="2400"/>
            </a:pPr>
            <a:r>
              <a:rPr lang="nl-NL" sz="2800" b="1" dirty="0">
                <a:solidFill>
                  <a:srgbClr val="00587F"/>
                </a:solidFill>
                <a:sym typeface="Calibri"/>
              </a:rPr>
              <a:t>Wereldnieuws 5-8 juni 2023 </a:t>
            </a:r>
            <a:br>
              <a:rPr lang="nl-NL" sz="2800" b="1" dirty="0">
                <a:solidFill>
                  <a:srgbClr val="00587F"/>
                </a:solidFill>
                <a:sym typeface="Calibri"/>
              </a:rPr>
            </a:br>
            <a:r>
              <a:rPr lang="nl-NL" sz="2800" b="1" dirty="0">
                <a:solidFill>
                  <a:srgbClr val="00587F"/>
                </a:solidFill>
                <a:sym typeface="Calibri"/>
              </a:rPr>
              <a:t>Dusormil Sorghums geschikt voor humane consumptie</a:t>
            </a:r>
            <a:endParaRPr sz="2800" b="1" dirty="0">
              <a:solidFill>
                <a:srgbClr val="00587F"/>
              </a:solidFill>
            </a:endParaRPr>
          </a:p>
        </p:txBody>
      </p:sp>
      <p:pic>
        <p:nvPicPr>
          <p:cNvPr id="1257" name="Google Shape;1257;p48"/>
          <p:cNvPicPr preferRelativeResize="0"/>
          <p:nvPr/>
        </p:nvPicPr>
        <p:blipFill rotWithShape="1">
          <a:blip r:embed="rId3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8" name="Google Shape;1258;p48"/>
          <p:cNvSpPr txBox="1"/>
          <p:nvPr/>
        </p:nvSpPr>
        <p:spPr>
          <a:xfrm>
            <a:off x="11529246" y="6503558"/>
            <a:ext cx="432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17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9" name="Google Shape;1259;p4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890" y="102113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53EB4F-F1AF-2205-3136-DC54392F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54" y="918430"/>
            <a:ext cx="3252197" cy="50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ten voor universtity of manitoba">
            <a:extLst>
              <a:ext uri="{FF2B5EF4-FFF2-40B4-BE49-F238E27FC236}">
                <a16:creationId xmlns:a16="http://schemas.microsoft.com/office/drawing/2014/main" id="{C23152DE-8E3E-59DD-6014-0C37CD32A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273" y="6075873"/>
            <a:ext cx="989798" cy="68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31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48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1" name="Google Shape;1251;p48"/>
          <p:cNvCxnSpPr/>
          <p:nvPr/>
        </p:nvCxnSpPr>
        <p:spPr>
          <a:xfrm>
            <a:off x="332012" y="3433493"/>
            <a:ext cx="4549408" cy="0"/>
          </a:xfrm>
          <a:prstGeom prst="straightConnector1">
            <a:avLst/>
          </a:prstGeom>
          <a:noFill/>
          <a:ln w="12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5" name="Google Shape;1255;p48"/>
          <p:cNvSpPr txBox="1"/>
          <p:nvPr/>
        </p:nvSpPr>
        <p:spPr>
          <a:xfrm>
            <a:off x="409972" y="5191128"/>
            <a:ext cx="9908310" cy="228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Alle rassen hadden nog antioxidanten na verhitting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  <a:tabLst/>
              <a:defRPr/>
            </a:pPr>
            <a:r>
              <a:rPr lang="nl-NL" sz="2800" dirty="0">
                <a:latin typeface="Trebuchet MS"/>
              </a:rPr>
              <a:t>Geschiktheid voor menselijke consumptie van        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Dusormil Sorghum zeker zo goed als Canadese hybriden</a:t>
            </a:r>
          </a:p>
        </p:txBody>
      </p:sp>
      <p:pic>
        <p:nvPicPr>
          <p:cNvPr id="1257" name="Google Shape;1257;p48"/>
          <p:cNvPicPr preferRelativeResize="0"/>
          <p:nvPr/>
        </p:nvPicPr>
        <p:blipFill rotWithShape="1">
          <a:blip r:embed="rId3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8" name="Google Shape;1258;p48"/>
          <p:cNvSpPr txBox="1"/>
          <p:nvPr/>
        </p:nvSpPr>
        <p:spPr>
          <a:xfrm>
            <a:off x="11529246" y="6503558"/>
            <a:ext cx="432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tabLst/>
              <a:defRPr/>
            </a:pPr>
            <a:fld id="{00000000-1234-1234-1234-123412341234}" type="slidenum">
              <a:rPr kumimoji="0" lang="nl-N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rebuchet MS"/>
                <a:buNone/>
                <a:tabLst/>
                <a:defRPr/>
              </a:pPr>
              <a:t>18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9" name="Google Shape;1259;p4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890" y="102113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5A745-4875-16A2-8934-DAE88ABE7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2" b="81147"/>
          <a:stretch/>
        </p:blipFill>
        <p:spPr>
          <a:xfrm>
            <a:off x="179623" y="3626764"/>
            <a:ext cx="11260120" cy="16362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2872F3-1452-6962-4A35-E8AED8104354}"/>
              </a:ext>
            </a:extLst>
          </p:cNvPr>
          <p:cNvSpPr txBox="1"/>
          <p:nvPr/>
        </p:nvSpPr>
        <p:spPr>
          <a:xfrm>
            <a:off x="409972" y="3102651"/>
            <a:ext cx="11119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Europa, Nantes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: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International Cereal and Bread Congress”, 22 April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DC29E-2DA6-AD38-46A7-360BDA4EBC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17" b="-13111"/>
          <a:stretch/>
        </p:blipFill>
        <p:spPr>
          <a:xfrm>
            <a:off x="179622" y="1666872"/>
            <a:ext cx="11260121" cy="14269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6C6DA8-D6F0-5968-307E-A4C700DC5AA8}"/>
              </a:ext>
            </a:extLst>
          </p:cNvPr>
          <p:cNvSpPr txBox="1"/>
          <p:nvPr/>
        </p:nvSpPr>
        <p:spPr>
          <a:xfrm>
            <a:off x="511295" y="942243"/>
            <a:ext cx="11997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USA</a:t>
            </a:r>
            <a:r>
              <a:rPr lang="en-US" sz="2800" b="1" dirty="0">
                <a:latin typeface="Trebuchet MS"/>
              </a:rPr>
              <a:t>, Chicago: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Cereal and Grains Association (CGA) Conference, </a:t>
            </a:r>
            <a:r>
              <a:rPr lang="en-US" sz="2200" b="1" dirty="0">
                <a:latin typeface="Trebuchet MS"/>
              </a:rPr>
              <a:t>October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2023</a:t>
            </a:r>
          </a:p>
        </p:txBody>
      </p:sp>
      <p:sp>
        <p:nvSpPr>
          <p:cNvPr id="11" name="Google Shape;1256;p48">
            <a:extLst>
              <a:ext uri="{FF2B5EF4-FFF2-40B4-BE49-F238E27FC236}">
                <a16:creationId xmlns:a16="http://schemas.microsoft.com/office/drawing/2014/main" id="{A4FFD778-6BEF-2CDD-F86E-A7A42DC407E1}"/>
              </a:ext>
            </a:extLst>
          </p:cNvPr>
          <p:cNvSpPr txBox="1">
            <a:spLocks/>
          </p:cNvSpPr>
          <p:nvPr/>
        </p:nvSpPr>
        <p:spPr>
          <a:xfrm>
            <a:off x="762580" y="308921"/>
            <a:ext cx="9270420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3399"/>
              </a:buClr>
              <a:buSzPts val="2400"/>
            </a:pPr>
            <a:r>
              <a:rPr lang="nl-NL" sz="2800" b="1">
                <a:solidFill>
                  <a:srgbClr val="00587F"/>
                </a:solidFill>
                <a:sym typeface="Calibri"/>
              </a:rPr>
              <a:t>Internationaal podium Dusormil Sorghum voor consumptie</a:t>
            </a:r>
            <a:endParaRPr lang="nl-NL" sz="2800" b="1" dirty="0">
              <a:solidFill>
                <a:srgbClr val="0058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81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48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1" name="Google Shape;1251;p48"/>
          <p:cNvCxnSpPr/>
          <p:nvPr/>
        </p:nvCxnSpPr>
        <p:spPr>
          <a:xfrm>
            <a:off x="332012" y="3433493"/>
            <a:ext cx="4549408" cy="0"/>
          </a:xfrm>
          <a:prstGeom prst="straightConnector1">
            <a:avLst/>
          </a:prstGeom>
          <a:noFill/>
          <a:ln w="12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5" name="Google Shape;1255;p48"/>
          <p:cNvSpPr txBox="1"/>
          <p:nvPr/>
        </p:nvSpPr>
        <p:spPr>
          <a:xfrm>
            <a:off x="762580" y="787809"/>
            <a:ext cx="9794310" cy="462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000" b="1" dirty="0">
                <a:solidFill>
                  <a:schemeClr val="dk1"/>
                </a:solidFill>
                <a:latin typeface="Trebuchet MS"/>
              </a:rPr>
              <a:t>Samenwerking Brazilië, Frankrijk en Nederland</a:t>
            </a:r>
          </a:p>
          <a:p>
            <a:pPr marL="34290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000" b="1" dirty="0">
                <a:solidFill>
                  <a:schemeClr val="dk1"/>
                </a:solidFill>
                <a:latin typeface="Trebuchet MS"/>
              </a:rPr>
              <a:t>Promotie onderzoek door Carolina D’ALMEIDA </a:t>
            </a:r>
          </a:p>
          <a:p>
            <a:pPr marL="34290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000" b="1" dirty="0">
                <a:solidFill>
                  <a:schemeClr val="dk1"/>
                </a:solidFill>
                <a:latin typeface="Trebuchet MS"/>
              </a:rPr>
              <a:t>Vele nieuwe resultaten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endParaRPr lang="nl-NL" sz="2000" dirty="0">
              <a:solidFill>
                <a:schemeClr val="dk1"/>
              </a:solidFill>
              <a:latin typeface="Trebuchet MS"/>
            </a:endParaRPr>
          </a:p>
        </p:txBody>
      </p:sp>
      <p:pic>
        <p:nvPicPr>
          <p:cNvPr id="1257" name="Google Shape;1257;p48"/>
          <p:cNvPicPr preferRelativeResize="0"/>
          <p:nvPr/>
        </p:nvPicPr>
        <p:blipFill rotWithShape="1">
          <a:blip r:embed="rId3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8" name="Google Shape;1258;p48"/>
          <p:cNvSpPr txBox="1"/>
          <p:nvPr/>
        </p:nvSpPr>
        <p:spPr>
          <a:xfrm>
            <a:off x="11529246" y="6503558"/>
            <a:ext cx="432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19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9" name="Google Shape;1259;p4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890" y="102113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8F0C4-79E3-5779-CB54-07706E45A0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22"/>
          <a:stretch/>
        </p:blipFill>
        <p:spPr>
          <a:xfrm>
            <a:off x="511295" y="2369153"/>
            <a:ext cx="7679621" cy="4204879"/>
          </a:xfrm>
          <a:prstGeom prst="rect">
            <a:avLst/>
          </a:prstGeom>
        </p:spPr>
      </p:pic>
      <p:sp>
        <p:nvSpPr>
          <p:cNvPr id="11" name="Google Shape;1256;p48">
            <a:extLst>
              <a:ext uri="{FF2B5EF4-FFF2-40B4-BE49-F238E27FC236}">
                <a16:creationId xmlns:a16="http://schemas.microsoft.com/office/drawing/2014/main" id="{00056C81-1A73-44A5-8D7A-125D46A6F1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580" y="308921"/>
            <a:ext cx="9270420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 algn="ctr">
              <a:buClr>
                <a:srgbClr val="003399"/>
              </a:buClr>
              <a:buSzPts val="2400"/>
            </a:pPr>
            <a:r>
              <a:rPr lang="nl-NL" sz="2800" b="1" dirty="0">
                <a:solidFill>
                  <a:srgbClr val="00587F"/>
                </a:solidFill>
                <a:sym typeface="Calibri"/>
              </a:rPr>
              <a:t>Internationaal podium Dusormil Sorghum voor consumptie</a:t>
            </a:r>
            <a:endParaRPr sz="2800" b="1" dirty="0">
              <a:solidFill>
                <a:srgbClr val="00587F"/>
              </a:solidFill>
            </a:endParaRPr>
          </a:p>
        </p:txBody>
      </p:sp>
      <p:sp>
        <p:nvSpPr>
          <p:cNvPr id="14" name="Google Shape;1255;p48">
            <a:extLst>
              <a:ext uri="{FF2B5EF4-FFF2-40B4-BE49-F238E27FC236}">
                <a16:creationId xmlns:a16="http://schemas.microsoft.com/office/drawing/2014/main" id="{B8BC8B05-9136-F81C-CA3F-64B2025876EF}"/>
              </a:ext>
            </a:extLst>
          </p:cNvPr>
          <p:cNvSpPr txBox="1"/>
          <p:nvPr/>
        </p:nvSpPr>
        <p:spPr>
          <a:xfrm>
            <a:off x="8037095" y="846002"/>
            <a:ext cx="4270608" cy="6794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chemeClr val="dk1"/>
                </a:solidFill>
                <a:latin typeface="Trebuchet MS"/>
              </a:rPr>
              <a:t>Verhitting verbeterd vertering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chemeClr val="dk1"/>
                </a:solidFill>
                <a:latin typeface="Trebuchet MS"/>
              </a:rPr>
              <a:t>Identificatie 2 nieuwe type Lignanen 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chemeClr val="dk1"/>
                </a:solidFill>
                <a:latin typeface="Trebuchet MS"/>
              </a:rPr>
              <a:t>Hoge gehaltes          Glutamine zuur                met vele positieve </a:t>
            </a: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gezondheidseffecten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Geheugen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Immuun systeem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Prostaat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chemeClr val="dk1"/>
                </a:solidFill>
                <a:latin typeface="Trebuchet MS"/>
                <a:sym typeface="Calibri"/>
              </a:rPr>
              <a:t>Herstel na duursport</a:t>
            </a:r>
            <a:endParaRPr lang="nl-NL" sz="2200" dirty="0">
              <a:solidFill>
                <a:schemeClr val="dk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03022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694;p40">
            <a:extLst>
              <a:ext uri="{FF2B5EF4-FFF2-40B4-BE49-F238E27FC236}">
                <a16:creationId xmlns:a16="http://schemas.microsoft.com/office/drawing/2014/main" id="{A546D7C1-B5AD-FD9A-3625-39739124002C}"/>
              </a:ext>
            </a:extLst>
          </p:cNvPr>
          <p:cNvCxnSpPr>
            <a:cxnSpLocks/>
          </p:cNvCxnSpPr>
          <p:nvPr/>
        </p:nvCxnSpPr>
        <p:spPr>
          <a:xfrm>
            <a:off x="9497824" y="2675629"/>
            <a:ext cx="1928617" cy="525892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80" name="Google Shape;68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679" y="1612501"/>
            <a:ext cx="3008366" cy="3569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1" name="Google Shape;681;p40"/>
          <p:cNvGrpSpPr/>
          <p:nvPr/>
        </p:nvGrpSpPr>
        <p:grpSpPr>
          <a:xfrm>
            <a:off x="522938" y="2051626"/>
            <a:ext cx="9002301" cy="2396136"/>
            <a:chOff x="0" y="0"/>
            <a:chExt cx="8970656" cy="3469012"/>
          </a:xfrm>
        </p:grpSpPr>
        <p:sp>
          <p:nvSpPr>
            <p:cNvPr id="682" name="Google Shape;682;p40"/>
            <p:cNvSpPr/>
            <p:nvPr/>
          </p:nvSpPr>
          <p:spPr>
            <a:xfrm>
              <a:off x="38145" y="0"/>
              <a:ext cx="8932511" cy="346901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8349" y="15000"/>
                  </a:quadBezTo>
                  <a:lnTo>
                    <a:pt x="107693" y="0"/>
                  </a:lnTo>
                  <a:lnTo>
                    <a:pt x="120000" y="24000"/>
                  </a:lnTo>
                  <a:lnTo>
                    <a:pt x="110318" y="60000"/>
                  </a:lnTo>
                  <a:lnTo>
                    <a:pt x="109662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8449715" y="492790"/>
              <a:ext cx="410731" cy="410731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0" y="0"/>
              <a:ext cx="2220167" cy="256013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0"/>
            <p:cNvSpPr txBox="1"/>
            <p:nvPr/>
          </p:nvSpPr>
          <p:spPr>
            <a:xfrm>
              <a:off x="108380" y="108380"/>
              <a:ext cx="2003407" cy="2343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217625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500"/>
                <a:buFont typeface="Calibri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89" name="Google Shape;689;p40"/>
          <p:cNvCxnSpPr>
            <a:cxnSpLocks/>
          </p:cNvCxnSpPr>
          <p:nvPr/>
        </p:nvCxnSpPr>
        <p:spPr>
          <a:xfrm flipH="1">
            <a:off x="7946164" y="3126044"/>
            <a:ext cx="966797" cy="600166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0" name="Google Shape;690;p40"/>
          <p:cNvCxnSpPr>
            <a:cxnSpLocks/>
          </p:cNvCxnSpPr>
          <p:nvPr/>
        </p:nvCxnSpPr>
        <p:spPr>
          <a:xfrm flipH="1">
            <a:off x="8648209" y="2953639"/>
            <a:ext cx="373718" cy="1993722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1" name="Google Shape;691;p40"/>
          <p:cNvCxnSpPr>
            <a:cxnSpLocks/>
          </p:cNvCxnSpPr>
          <p:nvPr/>
        </p:nvCxnSpPr>
        <p:spPr>
          <a:xfrm>
            <a:off x="8840613" y="2716753"/>
            <a:ext cx="1007093" cy="1375435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3" name="Google Shape;693;p40"/>
          <p:cNvCxnSpPr>
            <a:cxnSpLocks/>
          </p:cNvCxnSpPr>
          <p:nvPr/>
        </p:nvCxnSpPr>
        <p:spPr>
          <a:xfrm flipH="1" flipV="1">
            <a:off x="8162482" y="1723239"/>
            <a:ext cx="540475" cy="47033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4" name="Google Shape;694;p40"/>
          <p:cNvCxnSpPr>
            <a:cxnSpLocks/>
          </p:cNvCxnSpPr>
          <p:nvPr/>
        </p:nvCxnSpPr>
        <p:spPr>
          <a:xfrm flipV="1">
            <a:off x="9176006" y="1812634"/>
            <a:ext cx="1032011" cy="620223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5" name="Google Shape;695;p40"/>
          <p:cNvCxnSpPr>
            <a:cxnSpLocks/>
          </p:cNvCxnSpPr>
          <p:nvPr/>
        </p:nvCxnSpPr>
        <p:spPr>
          <a:xfrm flipV="1">
            <a:off x="9065444" y="1176083"/>
            <a:ext cx="143106" cy="1454577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6" name="Google Shape;696;p40" descr="Sorghumproeven worden voortgez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8058" y="3201521"/>
            <a:ext cx="1361973" cy="136125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7" name="Google Shape;697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0103" y="2802063"/>
            <a:ext cx="1050822" cy="96806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8" name="Google Shape;698;p40"/>
          <p:cNvSpPr txBox="1"/>
          <p:nvPr/>
        </p:nvSpPr>
        <p:spPr>
          <a:xfrm>
            <a:off x="2506186" y="2027981"/>
            <a:ext cx="4367389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Calibri"/>
              <a:buNone/>
            </a:pPr>
            <a:endParaRPr sz="2500" b="1" i="0" u="none" strike="noStrike" cap="none">
              <a:solidFill>
                <a:srgbClr val="0058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9" name="Google Shape;699;p40"/>
          <p:cNvCxnSpPr/>
          <p:nvPr/>
        </p:nvCxnSpPr>
        <p:spPr>
          <a:xfrm>
            <a:off x="782483" y="428509"/>
            <a:ext cx="7645400" cy="0"/>
          </a:xfrm>
          <a:prstGeom prst="straightConnector1">
            <a:avLst/>
          </a:prstGeom>
          <a:noFill/>
          <a:ln w="12700" cap="rnd" cmpd="sng">
            <a:solidFill>
              <a:srgbClr val="90C22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2" name="Google Shape;692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05812" y="3815143"/>
            <a:ext cx="1734484" cy="1669546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0" name="Google Shape;700;p40"/>
          <p:cNvSpPr txBox="1">
            <a:spLocks noGrp="1"/>
          </p:cNvSpPr>
          <p:nvPr>
            <p:ph type="title"/>
          </p:nvPr>
        </p:nvSpPr>
        <p:spPr>
          <a:xfrm>
            <a:off x="965529" y="-42444"/>
            <a:ext cx="11277600" cy="43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NL" sz="2800" b="1" dirty="0">
                <a:solidFill>
                  <a:srgbClr val="00587F"/>
                </a:solidFill>
              </a:rPr>
              <a:t>Veredeling tot Zeeuwse Dusormil Sorghums</a:t>
            </a:r>
            <a:endParaRPr dirty="0"/>
          </a:p>
        </p:txBody>
      </p:sp>
      <p:sp>
        <p:nvSpPr>
          <p:cNvPr id="701" name="Google Shape;701;p40"/>
          <p:cNvSpPr/>
          <p:nvPr/>
        </p:nvSpPr>
        <p:spPr>
          <a:xfrm>
            <a:off x="0" y="5097169"/>
            <a:ext cx="856393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1600"/>
              <a:buFont typeface="Noto Sans Symbols"/>
              <a:buChar char="►"/>
            </a:pPr>
            <a:r>
              <a:rPr lang="nl-NL" sz="20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Maatschap de Milliano-Meijer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600"/>
              <a:buFont typeface="Noto Sans Symbols"/>
              <a:buChar char="►"/>
            </a:pPr>
            <a:r>
              <a:rPr lang="nl-NL" sz="20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Akkerbouwbedrijf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600"/>
              <a:buFont typeface="Noto Sans Symbols"/>
              <a:buChar char="►"/>
            </a:pPr>
            <a:r>
              <a:rPr lang="nl-NL" sz="2000" dirty="0">
                <a:solidFill>
                  <a:srgbClr val="3F3F3F"/>
                </a:solidFill>
              </a:rPr>
              <a:t>Praktijk Onderzoek naar oliehoudende volggewassen</a:t>
            </a:r>
          </a:p>
          <a:p>
            <a:pPr marL="742950" lvl="1" indent="-285750">
              <a:spcBef>
                <a:spcPts val="1000"/>
              </a:spcBef>
              <a:buClr>
                <a:srgbClr val="90C226"/>
              </a:buClr>
              <a:buSzPts val="1600"/>
              <a:buFont typeface="Noto Sans Symbols"/>
              <a:buChar char="►"/>
            </a:pPr>
            <a:r>
              <a:rPr lang="nl-NL" sz="20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Pionier in Sorghum veredeling en Verkoop </a:t>
            </a:r>
            <a:r>
              <a:rPr lang="nl-NL" sz="2000" dirty="0">
                <a:solidFill>
                  <a:srgbClr val="3F3F3F"/>
                </a:solidFill>
              </a:rPr>
              <a:t>Dusormil </a:t>
            </a:r>
            <a:r>
              <a:rPr lang="nl-NL" sz="20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zaaizaden </a:t>
            </a:r>
            <a:endParaRPr lang="nl-NL" sz="2000" dirty="0">
              <a:solidFill>
                <a:srgbClr val="3F3F3F"/>
              </a:solidFill>
            </a:endParaRPr>
          </a:p>
        </p:txBody>
      </p:sp>
      <p:pic>
        <p:nvPicPr>
          <p:cNvPr id="702" name="Google Shape;702;p40"/>
          <p:cNvPicPr preferRelativeResize="0"/>
          <p:nvPr/>
        </p:nvPicPr>
        <p:blipFill rotWithShape="1">
          <a:blip r:embed="rId7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03" name="Google Shape;703;p40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87880" y="94402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grpSp>
        <p:nvGrpSpPr>
          <p:cNvPr id="704" name="Google Shape;704;p40"/>
          <p:cNvGrpSpPr/>
          <p:nvPr/>
        </p:nvGrpSpPr>
        <p:grpSpPr>
          <a:xfrm>
            <a:off x="2750937" y="1857366"/>
            <a:ext cx="11277600" cy="3802843"/>
            <a:chOff x="2642174" y="2135403"/>
            <a:chExt cx="11277600" cy="3802843"/>
          </a:xfrm>
        </p:grpSpPr>
        <p:grpSp>
          <p:nvGrpSpPr>
            <p:cNvPr id="705" name="Google Shape;705;p40"/>
            <p:cNvGrpSpPr/>
            <p:nvPr/>
          </p:nvGrpSpPr>
          <p:grpSpPr>
            <a:xfrm>
              <a:off x="2642174" y="2135403"/>
              <a:ext cx="11277600" cy="3802843"/>
              <a:chOff x="2945046" y="2497958"/>
              <a:chExt cx="11277600" cy="3802843"/>
            </a:xfrm>
          </p:grpSpPr>
          <p:pic>
            <p:nvPicPr>
              <p:cNvPr id="706" name="Google Shape;706;p40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955685" y="3018182"/>
                <a:ext cx="1305025" cy="1128811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707" name="Google Shape;707;p40"/>
              <p:cNvSpPr txBox="1"/>
              <p:nvPr/>
            </p:nvSpPr>
            <p:spPr>
              <a:xfrm>
                <a:off x="2945046" y="5863847"/>
                <a:ext cx="11277600" cy="436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C2B11"/>
                  </a:buClr>
                  <a:buSzPts val="2000"/>
                  <a:buFont typeface="Calibri"/>
                  <a:buNone/>
                </a:pPr>
                <a:endParaRPr sz="2000" b="0" i="0" u="none" strike="noStrike" cap="none">
                  <a:solidFill>
                    <a:srgbClr val="1C2B1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08" name="Google Shape;708;p40" descr="IMG_1837.jpg"/>
              <p:cNvPicPr preferRelativeResize="0"/>
              <p:nvPr/>
            </p:nvPicPr>
            <p:blipFill rotWithShape="1">
              <a:blip r:embed="rId10">
                <a:alphaModFix/>
              </a:blip>
              <a:srcRect t="14907" b="12853"/>
              <a:stretch/>
            </p:blipFill>
            <p:spPr>
              <a:xfrm>
                <a:off x="8619521" y="2497958"/>
                <a:ext cx="1306708" cy="1393483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pic>
          <p:nvPicPr>
            <p:cNvPr id="709" name="Google Shape;709;p40"/>
            <p:cNvPicPr preferRelativeResize="0"/>
            <p:nvPr/>
          </p:nvPicPr>
          <p:blipFill rotWithShape="1">
            <a:blip r:embed="rId11">
              <a:alphaModFix/>
            </a:blip>
            <a:srcRect l="12642" t="25231" r="13494" b="34683"/>
            <a:stretch/>
          </p:blipFill>
          <p:spPr>
            <a:xfrm>
              <a:off x="6331502" y="2369151"/>
              <a:ext cx="1315317" cy="119447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710" name="Google Shape;710;p40" descr="IMG_5253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11932" y="-53210"/>
            <a:ext cx="1558299" cy="14148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1" name="Google Shape;711;p40"/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87" name="Google Shape;687;p40" descr="IMG_3299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171481" y="590689"/>
            <a:ext cx="1418066" cy="1404288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6" name="Google Shape;686;p4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638281" y="918701"/>
            <a:ext cx="1404362" cy="140677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8" name="Google Shape;688;p40" descr="IMG_4689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332745">
            <a:off x="7781267" y="4442607"/>
            <a:ext cx="1581952" cy="168760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F8B62B-C913-30E9-AAAF-9D023076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165" y="2300490"/>
            <a:ext cx="1777637" cy="1733163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48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39" name="Google Shape;1239;p4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40" name="Google Shape;1240;p4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1" name="Google Shape;1241;p4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42" name="Google Shape;1242;p4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50" name="Google Shape;1250;p48" descr="H:\Mijn documenten 2010-2020\Mijn afbeeldingen\2017\HD Sorghum\C7\Sorghum project for fodder Netherlands .jpg"/>
          <p:cNvPicPr preferRelativeResize="0"/>
          <p:nvPr/>
        </p:nvPicPr>
        <p:blipFill rotWithShape="1">
          <a:blip r:embed="rId3">
            <a:alphaModFix/>
          </a:blip>
          <a:srcRect t="14864" r="-2"/>
          <a:stretch/>
        </p:blipFill>
        <p:spPr>
          <a:xfrm>
            <a:off x="7327727" y="4027250"/>
            <a:ext cx="3975813" cy="2830749"/>
          </a:xfrm>
          <a:custGeom>
            <a:avLst/>
            <a:gdLst/>
            <a:ahLst/>
            <a:cxnLst/>
            <a:rect l="l" t="t" r="r" b="b"/>
            <a:pathLst>
              <a:path w="5062280" h="3429000" extrusionOk="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1251" name="Google Shape;1251;p48"/>
          <p:cNvCxnSpPr/>
          <p:nvPr/>
        </p:nvCxnSpPr>
        <p:spPr>
          <a:xfrm>
            <a:off x="332012" y="3433493"/>
            <a:ext cx="4549408" cy="0"/>
          </a:xfrm>
          <a:prstGeom prst="straightConnector1">
            <a:avLst/>
          </a:prstGeom>
          <a:noFill/>
          <a:ln w="12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2" name="Google Shape;1252;p48"/>
          <p:cNvPicPr preferRelativeResize="0"/>
          <p:nvPr/>
        </p:nvPicPr>
        <p:blipFill rotWithShape="1">
          <a:blip r:embed="rId4">
            <a:alphaModFix/>
          </a:blip>
          <a:srcRect l="20662" t="29262" r="1832" b="4736"/>
          <a:stretch/>
        </p:blipFill>
        <p:spPr>
          <a:xfrm>
            <a:off x="8130313" y="-19150"/>
            <a:ext cx="4061687" cy="2528224"/>
          </a:xfrm>
          <a:custGeom>
            <a:avLst/>
            <a:gdLst/>
            <a:ahLst/>
            <a:cxnLst/>
            <a:rect l="l" t="t" r="r" b="b"/>
            <a:pathLst>
              <a:path w="5062280" h="3429000" extrusionOk="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53" name="Google Shape;125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5556" y="154299"/>
            <a:ext cx="878927" cy="52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48" descr="Afbeeldingen over Dutch Flag – Blader in stockfoto's, vectoren en video's  over 34,989 | Adobe St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28855" y="4170496"/>
            <a:ext cx="841464" cy="47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48"/>
          <p:cNvSpPr txBox="1"/>
          <p:nvPr/>
        </p:nvSpPr>
        <p:spPr>
          <a:xfrm>
            <a:off x="594304" y="909187"/>
            <a:ext cx="7102130" cy="4289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Sorghum in Nederland bewezen gewas voor voer, vezel en graan.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</a:t>
            </a:r>
            <a:r>
              <a:rPr lang="nl-NL" sz="2400" dirty="0" err="1">
                <a:solidFill>
                  <a:schemeClr val="dk1"/>
                </a:solidFill>
                <a:latin typeface="Trebuchet MS"/>
                <a:sym typeface="Calibri"/>
              </a:rPr>
              <a:t>Teelt-methodes</a:t>
            </a: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zijn ontwikkeld voor verschillende markten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endParaRPr sz="2400" dirty="0">
              <a:solidFill>
                <a:schemeClr val="dk1"/>
              </a:solidFill>
              <a:latin typeface="Trebuchet MS"/>
            </a:endParaRPr>
          </a:p>
          <a:p>
            <a:pPr>
              <a:spcBef>
                <a:spcPts val="1000"/>
              </a:spcBef>
              <a:buClr>
                <a:srgbClr val="90C226"/>
              </a:buClr>
              <a:buSzPts val="1440"/>
            </a:pP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56" name="Google Shape;1256;p48"/>
          <p:cNvSpPr txBox="1">
            <a:spLocks noGrp="1"/>
          </p:cNvSpPr>
          <p:nvPr>
            <p:ph type="title"/>
          </p:nvPr>
        </p:nvSpPr>
        <p:spPr>
          <a:xfrm>
            <a:off x="879109" y="106870"/>
            <a:ext cx="7645400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</a:pPr>
            <a:r>
              <a:rPr lang="nl-NL" sz="2800" b="1" dirty="0">
                <a:solidFill>
                  <a:srgbClr val="00587F"/>
                </a:solidFill>
              </a:rPr>
              <a:t>Samenvattend :</a:t>
            </a:r>
            <a:r>
              <a:rPr lang="nl-NL" sz="2800" b="1" dirty="0">
                <a:solidFill>
                  <a:srgbClr val="00587F"/>
                </a:solidFill>
                <a:sym typeface="Calibri"/>
              </a:rPr>
              <a:t> Zeeuwse Dusormil Sorghum </a:t>
            </a:r>
            <a:endParaRPr sz="2800" b="1" dirty="0">
              <a:solidFill>
                <a:srgbClr val="00587F"/>
              </a:solidFill>
            </a:endParaRPr>
          </a:p>
        </p:txBody>
      </p:sp>
      <p:pic>
        <p:nvPicPr>
          <p:cNvPr id="1257" name="Google Shape;1257;p48"/>
          <p:cNvPicPr preferRelativeResize="0"/>
          <p:nvPr/>
        </p:nvPicPr>
        <p:blipFill rotWithShape="1">
          <a:blip r:embed="rId7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8" name="Google Shape;1258;p48"/>
          <p:cNvSpPr txBox="1"/>
          <p:nvPr/>
        </p:nvSpPr>
        <p:spPr>
          <a:xfrm>
            <a:off x="11529246" y="6503558"/>
            <a:ext cx="432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20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9" name="Google Shape;1259;p48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02550" y="2926841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sp>
        <p:nvSpPr>
          <p:cNvPr id="8" name="Google Shape;1255;p48">
            <a:extLst>
              <a:ext uri="{FF2B5EF4-FFF2-40B4-BE49-F238E27FC236}">
                <a16:creationId xmlns:a16="http://schemas.microsoft.com/office/drawing/2014/main" id="{9C2D9EE0-FC6C-A68D-C688-267AE26EC6B3}"/>
              </a:ext>
            </a:extLst>
          </p:cNvPr>
          <p:cNvSpPr txBox="1"/>
          <p:nvPr/>
        </p:nvSpPr>
        <p:spPr>
          <a:xfrm>
            <a:off x="594304" y="2779194"/>
            <a:ext cx="6397084" cy="356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Dusormil Sorghum: veelbelovend voor:</a:t>
            </a:r>
            <a:endParaRPr lang="nl-NL" sz="2400" dirty="0">
              <a:latin typeface="Trebuchet MS"/>
            </a:endParaRPr>
          </a:p>
          <a:p>
            <a:pPr marL="342900" lvl="1" indent="-342900">
              <a:spcBef>
                <a:spcPts val="1000"/>
              </a:spcBef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400" dirty="0">
                <a:latin typeface="Trebuchet MS"/>
              </a:rPr>
              <a:t>Menselijke consumptie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Industriële toepassing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  <a:tabLst/>
              <a:defRPr/>
            </a:pPr>
            <a:r>
              <a:rPr lang="nl-NL" sz="2400" dirty="0">
                <a:latin typeface="Trebuchet MS"/>
              </a:rPr>
              <a:t>Vervanging meel met gluten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cs typeface="Arial"/>
                <a:sym typeface="Arial"/>
              </a:rPr>
              <a:t>Glutenvrije bakkerijproducten met                                                          speciale zetmeel en antioxidanten.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>
          <a:extLst>
            <a:ext uri="{FF2B5EF4-FFF2-40B4-BE49-F238E27FC236}">
              <a16:creationId xmlns:a16="http://schemas.microsoft.com/office/drawing/2014/main" id="{497C9BB6-5D8C-9BAC-9A50-83886B853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48">
            <a:extLst>
              <a:ext uri="{FF2B5EF4-FFF2-40B4-BE49-F238E27FC236}">
                <a16:creationId xmlns:a16="http://schemas.microsoft.com/office/drawing/2014/main" id="{188D2C40-823B-1C8C-F765-9F3136B8E5BA}"/>
              </a:ext>
            </a:extLst>
          </p:cNvPr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39" name="Google Shape;1239;p48">
            <a:extLst>
              <a:ext uri="{FF2B5EF4-FFF2-40B4-BE49-F238E27FC236}">
                <a16:creationId xmlns:a16="http://schemas.microsoft.com/office/drawing/2014/main" id="{F22DC6F9-7F50-67D6-6FC7-514F6C78C0ED}"/>
              </a:ext>
            </a:extLst>
          </p:cNvPr>
          <p:cNvGrpSpPr/>
          <p:nvPr/>
        </p:nvGrpSpPr>
        <p:grpSpPr>
          <a:xfrm>
            <a:off x="0" y="28060"/>
            <a:ext cx="12192000" cy="6866467"/>
            <a:chOff x="0" y="-8467"/>
            <a:chExt cx="12192000" cy="6866467"/>
          </a:xfrm>
        </p:grpSpPr>
        <p:cxnSp>
          <p:nvCxnSpPr>
            <p:cNvPr id="1240" name="Google Shape;1240;p48">
              <a:extLst>
                <a:ext uri="{FF2B5EF4-FFF2-40B4-BE49-F238E27FC236}">
                  <a16:creationId xmlns:a16="http://schemas.microsoft.com/office/drawing/2014/main" id="{C36D9FA9-0684-A076-2EAC-CE49ECE9D5B5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1" name="Google Shape;1241;p48">
              <a:extLst>
                <a:ext uri="{FF2B5EF4-FFF2-40B4-BE49-F238E27FC236}">
                  <a16:creationId xmlns:a16="http://schemas.microsoft.com/office/drawing/2014/main" id="{2873DE22-1A6E-D682-7EDB-0ECAE472D0AE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42" name="Google Shape;1242;p48">
              <a:extLst>
                <a:ext uri="{FF2B5EF4-FFF2-40B4-BE49-F238E27FC236}">
                  <a16:creationId xmlns:a16="http://schemas.microsoft.com/office/drawing/2014/main" id="{7947A6AA-9AEF-65A4-BA11-ADC2F45D7579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8">
              <a:extLst>
                <a:ext uri="{FF2B5EF4-FFF2-40B4-BE49-F238E27FC236}">
                  <a16:creationId xmlns:a16="http://schemas.microsoft.com/office/drawing/2014/main" id="{92FCAF4C-9064-36FC-2575-7E04AAE5B47C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8">
              <a:extLst>
                <a:ext uri="{FF2B5EF4-FFF2-40B4-BE49-F238E27FC236}">
                  <a16:creationId xmlns:a16="http://schemas.microsoft.com/office/drawing/2014/main" id="{539CFDA0-78C1-E941-0A81-296D44ED2E92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8">
              <a:extLst>
                <a:ext uri="{FF2B5EF4-FFF2-40B4-BE49-F238E27FC236}">
                  <a16:creationId xmlns:a16="http://schemas.microsoft.com/office/drawing/2014/main" id="{A98F07B7-1275-972B-2575-A4FD13332796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8">
              <a:extLst>
                <a:ext uri="{FF2B5EF4-FFF2-40B4-BE49-F238E27FC236}">
                  <a16:creationId xmlns:a16="http://schemas.microsoft.com/office/drawing/2014/main" id="{90DBD277-AFC0-52BE-664D-91AF195233A8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8">
              <a:extLst>
                <a:ext uri="{FF2B5EF4-FFF2-40B4-BE49-F238E27FC236}">
                  <a16:creationId xmlns:a16="http://schemas.microsoft.com/office/drawing/2014/main" id="{4F7F26B6-242A-2491-B31C-9A2B031212E4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8">
              <a:extLst>
                <a:ext uri="{FF2B5EF4-FFF2-40B4-BE49-F238E27FC236}">
                  <a16:creationId xmlns:a16="http://schemas.microsoft.com/office/drawing/2014/main" id="{2B5623CC-ADBB-E624-98B4-C078F246B6C1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8">
              <a:extLst>
                <a:ext uri="{FF2B5EF4-FFF2-40B4-BE49-F238E27FC236}">
                  <a16:creationId xmlns:a16="http://schemas.microsoft.com/office/drawing/2014/main" id="{544BFFED-F9C3-93F8-88A3-AAFBF85915DA}"/>
                </a:ext>
              </a:extLst>
            </p:cNvPr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51" name="Google Shape;1251;p48">
            <a:extLst>
              <a:ext uri="{FF2B5EF4-FFF2-40B4-BE49-F238E27FC236}">
                <a16:creationId xmlns:a16="http://schemas.microsoft.com/office/drawing/2014/main" id="{5A35CC81-8B49-A2C0-DB4E-A73E8D1520F7}"/>
              </a:ext>
            </a:extLst>
          </p:cNvPr>
          <p:cNvCxnSpPr/>
          <p:nvPr/>
        </p:nvCxnSpPr>
        <p:spPr>
          <a:xfrm>
            <a:off x="332012" y="3433493"/>
            <a:ext cx="4549408" cy="0"/>
          </a:xfrm>
          <a:prstGeom prst="straightConnector1">
            <a:avLst/>
          </a:prstGeom>
          <a:noFill/>
          <a:ln w="12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6" name="Google Shape;1256;p48">
            <a:extLst>
              <a:ext uri="{FF2B5EF4-FFF2-40B4-BE49-F238E27FC236}">
                <a16:creationId xmlns:a16="http://schemas.microsoft.com/office/drawing/2014/main" id="{A7DA90F6-68F8-98D9-AA13-0E901AC780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213292" y="221029"/>
            <a:ext cx="11878733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</a:pPr>
            <a:r>
              <a:rPr lang="nl-NL" sz="2800" b="1" dirty="0">
                <a:solidFill>
                  <a:srgbClr val="00587F"/>
                </a:solidFill>
              </a:rPr>
              <a:t>Belangen voor toekomstige ontwikkeling</a:t>
            </a:r>
            <a:endParaRPr sz="2800" b="1" dirty="0">
              <a:solidFill>
                <a:srgbClr val="00587F"/>
              </a:solidFill>
            </a:endParaRPr>
          </a:p>
        </p:txBody>
      </p:sp>
      <p:pic>
        <p:nvPicPr>
          <p:cNvPr id="1257" name="Google Shape;1257;p48">
            <a:extLst>
              <a:ext uri="{FF2B5EF4-FFF2-40B4-BE49-F238E27FC236}">
                <a16:creationId xmlns:a16="http://schemas.microsoft.com/office/drawing/2014/main" id="{57148CD7-3DA2-01DB-6653-DCF243ECA9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8" name="Google Shape;1258;p48">
            <a:extLst>
              <a:ext uri="{FF2B5EF4-FFF2-40B4-BE49-F238E27FC236}">
                <a16:creationId xmlns:a16="http://schemas.microsoft.com/office/drawing/2014/main" id="{DF7F7F8F-8284-60A1-2DA6-0FC673986AC6}"/>
              </a:ext>
            </a:extLst>
          </p:cNvPr>
          <p:cNvSpPr txBox="1"/>
          <p:nvPr/>
        </p:nvSpPr>
        <p:spPr>
          <a:xfrm>
            <a:off x="11529246" y="6503558"/>
            <a:ext cx="432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tabLst/>
              <a:defRPr/>
            </a:pPr>
            <a:fld id="{00000000-1234-1234-1234-123412341234}" type="slidenum">
              <a:rPr kumimoji="0" lang="nl-N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rebuchet MS"/>
                <a:buNone/>
                <a:tabLst/>
                <a:defRPr/>
              </a:pPr>
              <a:t>21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D87C5-C0BB-26F6-4511-B770F56CB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333"/>
          <a:stretch/>
        </p:blipFill>
        <p:spPr>
          <a:xfrm>
            <a:off x="3465531" y="1028949"/>
            <a:ext cx="2269721" cy="1357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911A5-E4EE-136B-424F-F3D7100E5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68" r="51869"/>
          <a:stretch/>
        </p:blipFill>
        <p:spPr>
          <a:xfrm>
            <a:off x="1301787" y="2723626"/>
            <a:ext cx="1873024" cy="1798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B3A181-23F2-29A7-6E67-99BC6027E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99" r="25668"/>
          <a:stretch/>
        </p:blipFill>
        <p:spPr>
          <a:xfrm>
            <a:off x="6181813" y="2680785"/>
            <a:ext cx="2674008" cy="1798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4AFEE-68A0-87A6-D32C-7D9D6B711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79" t="1030" r="-144" b="-1030"/>
          <a:stretch/>
        </p:blipFill>
        <p:spPr>
          <a:xfrm>
            <a:off x="3965674" y="5031620"/>
            <a:ext cx="2092725" cy="1798320"/>
          </a:xfrm>
          <a:prstGeom prst="rect">
            <a:avLst/>
          </a:prstGeom>
        </p:spPr>
      </p:pic>
      <p:pic>
        <p:nvPicPr>
          <p:cNvPr id="11" name="Google Shape;708;p40" descr="IMG_1837.jpg">
            <a:extLst>
              <a:ext uri="{FF2B5EF4-FFF2-40B4-BE49-F238E27FC236}">
                <a16:creationId xmlns:a16="http://schemas.microsoft.com/office/drawing/2014/main" id="{7A057226-A788-518B-87AB-F27F89A063E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4907" b="12853"/>
          <a:stretch/>
        </p:blipFill>
        <p:spPr>
          <a:xfrm>
            <a:off x="3900712" y="3056943"/>
            <a:ext cx="1306708" cy="1393483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85449F-99C6-14CA-4625-389E1E6EE983}"/>
              </a:ext>
            </a:extLst>
          </p:cNvPr>
          <p:cNvCxnSpPr>
            <a:cxnSpLocks/>
          </p:cNvCxnSpPr>
          <p:nvPr/>
        </p:nvCxnSpPr>
        <p:spPr>
          <a:xfrm>
            <a:off x="2527813" y="3755175"/>
            <a:ext cx="129399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3B4A44-EE2B-CE2F-79BE-D9DAD7F75E68}"/>
              </a:ext>
            </a:extLst>
          </p:cNvPr>
          <p:cNvCxnSpPr>
            <a:cxnSpLocks/>
          </p:cNvCxnSpPr>
          <p:nvPr/>
        </p:nvCxnSpPr>
        <p:spPr>
          <a:xfrm>
            <a:off x="4582939" y="2356070"/>
            <a:ext cx="0" cy="6494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8B665C-0A17-6D66-03EF-43C3ED0E00A1}"/>
              </a:ext>
            </a:extLst>
          </p:cNvPr>
          <p:cNvCxnSpPr>
            <a:cxnSpLocks/>
          </p:cNvCxnSpPr>
          <p:nvPr/>
        </p:nvCxnSpPr>
        <p:spPr>
          <a:xfrm flipH="1">
            <a:off x="6096000" y="3785132"/>
            <a:ext cx="74760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3333BE-BF91-0904-B7A9-2A30AE2E9D1F}"/>
              </a:ext>
            </a:extLst>
          </p:cNvPr>
          <p:cNvCxnSpPr>
            <a:cxnSpLocks/>
          </p:cNvCxnSpPr>
          <p:nvPr/>
        </p:nvCxnSpPr>
        <p:spPr>
          <a:xfrm>
            <a:off x="4600391" y="4586683"/>
            <a:ext cx="0" cy="6494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Google Shape;1255;p48">
            <a:extLst>
              <a:ext uri="{FF2B5EF4-FFF2-40B4-BE49-F238E27FC236}">
                <a16:creationId xmlns:a16="http://schemas.microsoft.com/office/drawing/2014/main" id="{5E9DC95C-90ED-DE1F-561C-81A50C465338}"/>
              </a:ext>
            </a:extLst>
          </p:cNvPr>
          <p:cNvSpPr txBox="1"/>
          <p:nvPr/>
        </p:nvSpPr>
        <p:spPr>
          <a:xfrm>
            <a:off x="5730151" y="5845234"/>
            <a:ext cx="4410767" cy="71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Nieuwe Markten &amp; Netwerk</a:t>
            </a: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000"/>
              </a:spcBef>
              <a:buClr>
                <a:srgbClr val="90C226"/>
              </a:buClr>
              <a:buSzPts val="1440"/>
            </a:pP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" name="Google Shape;1255;p48">
            <a:extLst>
              <a:ext uri="{FF2B5EF4-FFF2-40B4-BE49-F238E27FC236}">
                <a16:creationId xmlns:a16="http://schemas.microsoft.com/office/drawing/2014/main" id="{0962F589-FEBA-788E-C834-2D1D526661B3}"/>
              </a:ext>
            </a:extLst>
          </p:cNvPr>
          <p:cNvSpPr txBox="1"/>
          <p:nvPr/>
        </p:nvSpPr>
        <p:spPr>
          <a:xfrm>
            <a:off x="7144700" y="4229313"/>
            <a:ext cx="4816552" cy="71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Nieuwe Samenwerking</a:t>
            </a: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000"/>
              </a:spcBef>
              <a:buClr>
                <a:srgbClr val="90C226"/>
              </a:buClr>
              <a:buSzPts val="1440"/>
            </a:pP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Google Shape;1255;p48">
            <a:extLst>
              <a:ext uri="{FF2B5EF4-FFF2-40B4-BE49-F238E27FC236}">
                <a16:creationId xmlns:a16="http://schemas.microsoft.com/office/drawing/2014/main" id="{3D82482C-DB96-402B-197A-4CC6559FBD59}"/>
              </a:ext>
            </a:extLst>
          </p:cNvPr>
          <p:cNvSpPr txBox="1"/>
          <p:nvPr/>
        </p:nvSpPr>
        <p:spPr>
          <a:xfrm>
            <a:off x="5051808" y="1753728"/>
            <a:ext cx="3482024" cy="71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4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Ketens ontwikkelen</a:t>
            </a: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000"/>
              </a:spcBef>
              <a:buClr>
                <a:srgbClr val="90C226"/>
              </a:buClr>
              <a:buSzPts val="1440"/>
            </a:pP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" name="Google Shape;1255;p48">
            <a:extLst>
              <a:ext uri="{FF2B5EF4-FFF2-40B4-BE49-F238E27FC236}">
                <a16:creationId xmlns:a16="http://schemas.microsoft.com/office/drawing/2014/main" id="{5922F603-8327-E3DE-405A-97E02BE7ADC7}"/>
              </a:ext>
            </a:extLst>
          </p:cNvPr>
          <p:cNvSpPr txBox="1"/>
          <p:nvPr/>
        </p:nvSpPr>
        <p:spPr>
          <a:xfrm>
            <a:off x="564465" y="4414737"/>
            <a:ext cx="3482024" cy="71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440"/>
              <a:buFont typeface="Wingdings" panose="05000000000000000000" pitchFamily="2" charset="2"/>
              <a:buChar char="Ø"/>
            </a:pPr>
            <a:r>
              <a:rPr lang="nl-NL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Ontwikkel budget</a:t>
            </a: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000"/>
              </a:spcBef>
              <a:buClr>
                <a:srgbClr val="90C226"/>
              </a:buClr>
              <a:buSzPts val="1440"/>
            </a:pP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Google Shape;1277;p6">
            <a:extLst>
              <a:ext uri="{FF2B5EF4-FFF2-40B4-BE49-F238E27FC236}">
                <a16:creationId xmlns:a16="http://schemas.microsoft.com/office/drawing/2014/main" id="{3A7F1EC0-6B1D-8C0B-EE8D-CBB0008E61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03229" y="-179933"/>
            <a:ext cx="2368035" cy="1343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110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6"/>
          <p:cNvPicPr preferRelativeResize="0"/>
          <p:nvPr/>
        </p:nvPicPr>
        <p:blipFill rotWithShape="1">
          <a:blip r:embed="rId3">
            <a:alphaModFix/>
          </a:blip>
          <a:srcRect l="16769" t="9091" r="2415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 extrusionOk="0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67" name="Google Shape;1267;p6"/>
          <p:cNvSpPr txBox="1">
            <a:spLocks noGrp="1"/>
          </p:cNvSpPr>
          <p:nvPr>
            <p:ph type="ctrTitle"/>
          </p:nvPr>
        </p:nvSpPr>
        <p:spPr>
          <a:xfrm>
            <a:off x="1427366" y="3048000"/>
            <a:ext cx="4088190" cy="1581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rebuchet MS"/>
              <a:buNone/>
            </a:pPr>
            <a:r>
              <a:rPr lang="nl-NL" sz="4800" b="1" dirty="0">
                <a:solidFill>
                  <a:srgbClr val="00587F"/>
                </a:solidFill>
              </a:rPr>
              <a:t>Vragen? Discussie</a:t>
            </a:r>
            <a:endParaRPr sz="4800" b="1" dirty="0">
              <a:solidFill>
                <a:srgbClr val="00587F"/>
              </a:solidFill>
            </a:endParaRPr>
          </a:p>
        </p:txBody>
      </p:sp>
      <p:cxnSp>
        <p:nvCxnSpPr>
          <p:cNvPr id="1268" name="Google Shape;1268;p6"/>
          <p:cNvCxnSpPr/>
          <p:nvPr/>
        </p:nvCxnSpPr>
        <p:spPr>
          <a:xfrm>
            <a:off x="9371012" y="0"/>
            <a:ext cx="1219200" cy="6858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9" name="Google Shape;1269;p6"/>
          <p:cNvCxnSpPr/>
          <p:nvPr/>
        </p:nvCxnSpPr>
        <p:spPr>
          <a:xfrm flipH="1">
            <a:off x="7425267" y="3681413"/>
            <a:ext cx="4763558" cy="3176587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0" name="Google Shape;1270;p6"/>
          <p:cNvSpPr/>
          <p:nvPr/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 extrusionOk="0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6"/>
          <p:cNvSpPr/>
          <p:nvPr/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 extrusionOk="0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6"/>
          <p:cNvSpPr/>
          <p:nvPr/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137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6"/>
          <p:cNvSpPr/>
          <p:nvPr/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 extrusionOk="0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46274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6"/>
          <p:cNvSpPr/>
          <p:nvPr/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 extrusionOk="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BFE471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6"/>
          <p:cNvSpPr/>
          <p:nvPr/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 extrusionOk="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431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6"/>
          <p:cNvSpPr/>
          <p:nvPr/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7" name="Google Shape;127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3229" y="-179933"/>
            <a:ext cx="2368035" cy="1343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D51"/>
        </a:solidFill>
        <a:effectLst/>
      </p:bgPr>
    </p:bg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38"/>
          <p:cNvSpPr txBox="1">
            <a:spLocks noGrp="1"/>
          </p:cNvSpPr>
          <p:nvPr>
            <p:ph type="title"/>
          </p:nvPr>
        </p:nvSpPr>
        <p:spPr>
          <a:xfrm>
            <a:off x="94590" y="928528"/>
            <a:ext cx="6096848" cy="76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alibri"/>
              <a:buNone/>
            </a:pPr>
            <a:r>
              <a:rPr lang="nl-NL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Bedankt voor jullie </a:t>
            </a:r>
            <a:br>
              <a:rPr lang="nl-NL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Aandacht en Bijdrage!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9" name="Google Shape;1199;p38"/>
          <p:cNvSpPr txBox="1">
            <a:spLocks noGrp="1"/>
          </p:cNvSpPr>
          <p:nvPr>
            <p:ph type="body" idx="1"/>
          </p:nvPr>
        </p:nvSpPr>
        <p:spPr>
          <a:xfrm>
            <a:off x="69310" y="2236840"/>
            <a:ext cx="5750527" cy="204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nl-NL" sz="2400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Walter de Milliano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nl-NL" sz="1800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Mobiel: 06 4671 5144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nl-NL" sz="2400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Maarten de Milliano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nl-NL" sz="1800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Mobiel: 06 1932 6421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0" name="Google Shape;1200;p38"/>
          <p:cNvSpPr/>
          <p:nvPr/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201" name="Google Shape;1201;p38"/>
          <p:cNvPicPr preferRelativeResize="0"/>
          <p:nvPr/>
        </p:nvPicPr>
        <p:blipFill rotWithShape="1">
          <a:blip r:embed="rId3">
            <a:alphaModFix/>
          </a:blip>
          <a:srcRect t="19592" r="4" b="5409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02" name="Google Shape;1202;p38"/>
          <p:cNvSpPr/>
          <p:nvPr/>
        </p:nvSpPr>
        <p:spPr>
          <a:xfrm>
            <a:off x="8114932" y="1"/>
            <a:ext cx="4077068" cy="3445261"/>
          </a:xfrm>
          <a:custGeom>
            <a:avLst/>
            <a:gdLst/>
            <a:ahLst/>
            <a:cxnLst/>
            <a:rect l="l" t="t" r="r" b="b"/>
            <a:pathLst>
              <a:path w="4077068" h="3445261" extrusionOk="0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03" name="Google Shape;1203;p38"/>
          <p:cNvSpPr/>
          <p:nvPr/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204" name="Google Shape;1204;p38"/>
          <p:cNvPicPr preferRelativeResize="0"/>
          <p:nvPr/>
        </p:nvPicPr>
        <p:blipFill rotWithShape="1">
          <a:blip r:embed="rId4">
            <a:alphaModFix/>
          </a:blip>
          <a:srcRect l="8500" r="-1" b="-1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 extrusionOk="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05" name="Google Shape;1205;p38" descr="IMG_4690.jpg"/>
          <p:cNvPicPr preferRelativeResize="0"/>
          <p:nvPr/>
        </p:nvPicPr>
        <p:blipFill rotWithShape="1">
          <a:blip r:embed="rId5">
            <a:alphaModFix/>
          </a:blip>
          <a:srcRect l="9100" r="1463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 extrusionOk="0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06" name="Google Shape;1206;p38"/>
          <p:cNvSpPr/>
          <p:nvPr/>
        </p:nvSpPr>
        <p:spPr>
          <a:xfrm>
            <a:off x="1700930" y="4604085"/>
            <a:ext cx="4281112" cy="2253913"/>
          </a:xfrm>
          <a:custGeom>
            <a:avLst/>
            <a:gdLst/>
            <a:ahLst/>
            <a:cxnLst/>
            <a:rect l="l" t="t" r="r" b="b"/>
            <a:pathLst>
              <a:path w="4281112" h="2253913" extrusionOk="0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07" name="Google Shape;1207;p38"/>
          <p:cNvSpPr/>
          <p:nvPr/>
        </p:nvSpPr>
        <p:spPr>
          <a:xfrm>
            <a:off x="0" y="4250935"/>
            <a:ext cx="1732108" cy="2175118"/>
          </a:xfrm>
          <a:custGeom>
            <a:avLst/>
            <a:gdLst/>
            <a:ahLst/>
            <a:cxnLst/>
            <a:rect l="l" t="t" r="r" b="b"/>
            <a:pathLst>
              <a:path w="1732108" h="2175118" extrusionOk="0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208" name="Google Shape;1208;p38"/>
          <p:cNvPicPr preferRelativeResize="0"/>
          <p:nvPr/>
        </p:nvPicPr>
        <p:blipFill rotWithShape="1">
          <a:blip r:embed="rId6">
            <a:alphaModFix/>
          </a:blip>
          <a:srcRect r="-3" b="9296"/>
          <a:stretch/>
        </p:blipFill>
        <p:spPr>
          <a:xfrm>
            <a:off x="50132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 extrusionOk="0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09" name="Google Shape;1209;p38"/>
          <p:cNvPicPr preferRelativeResize="0"/>
          <p:nvPr/>
        </p:nvPicPr>
        <p:blipFill rotWithShape="1">
          <a:blip r:embed="rId7">
            <a:alphaModFix/>
          </a:blip>
          <a:srcRect t="28028" r="5" b="1481"/>
          <a:stretch/>
        </p:blipFill>
        <p:spPr>
          <a:xfrm flipH="1"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 extrusionOk="0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10" name="Google Shape;1210;p38"/>
          <p:cNvSpPr/>
          <p:nvPr/>
        </p:nvSpPr>
        <p:spPr>
          <a:xfrm>
            <a:off x="8848370" y="3966828"/>
            <a:ext cx="3339958" cy="2891173"/>
          </a:xfrm>
          <a:custGeom>
            <a:avLst/>
            <a:gdLst/>
            <a:ahLst/>
            <a:cxnLst/>
            <a:rect l="l" t="t" r="r" b="b"/>
            <a:pathLst>
              <a:path w="3339958" h="2891173" extrusionOk="0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211" name="Google Shape;1211;p38"/>
          <p:cNvPicPr preferRelativeResize="0"/>
          <p:nvPr/>
        </p:nvPicPr>
        <p:blipFill rotWithShape="1">
          <a:blip r:embed="rId8">
            <a:alphaModFix/>
          </a:blip>
          <a:srcRect r="13720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 extrusionOk="0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C3B512-2337-3D64-19E6-7B8ED25B98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2723" y="2217934"/>
            <a:ext cx="2735979" cy="201712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A78BD8-AA0C-2832-472D-42153320494D}"/>
              </a:ext>
            </a:extLst>
          </p:cNvPr>
          <p:cNvSpPr/>
          <p:nvPr/>
        </p:nvSpPr>
        <p:spPr>
          <a:xfrm>
            <a:off x="69309" y="2349207"/>
            <a:ext cx="5175791" cy="173771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 descr="No alt text provided for this image">
            <a:extLst>
              <a:ext uri="{FF2B5EF4-FFF2-40B4-BE49-F238E27FC236}">
                <a16:creationId xmlns:a16="http://schemas.microsoft.com/office/drawing/2014/main" id="{45D3E3C1-C2A5-D478-2DCE-30BF0E820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6903" r="72915" b="64438"/>
          <a:stretch/>
        </p:blipFill>
        <p:spPr bwMode="auto">
          <a:xfrm>
            <a:off x="5761975" y="342796"/>
            <a:ext cx="1691639" cy="17294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1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41"/>
          <p:cNvSpPr/>
          <p:nvPr/>
        </p:nvSpPr>
        <p:spPr>
          <a:xfrm>
            <a:off x="-399445" y="0"/>
            <a:ext cx="8248045" cy="6858000"/>
          </a:xfrm>
          <a:prstGeom prst="parallelogram">
            <a:avLst>
              <a:gd name="adj" fmla="val 1797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736" name="Google Shape;736;p41"/>
          <p:cNvCxnSpPr/>
          <p:nvPr/>
        </p:nvCxnSpPr>
        <p:spPr>
          <a:xfrm rot="10800000" flipH="1">
            <a:off x="1181835" y="1022591"/>
            <a:ext cx="5139861" cy="5675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37" name="Google Shape;737;p41"/>
          <p:cNvPicPr preferRelativeResize="0"/>
          <p:nvPr/>
        </p:nvPicPr>
        <p:blipFill rotWithShape="1">
          <a:blip r:embed="rId4">
            <a:alphaModFix/>
          </a:blip>
          <a:srcRect t="19592" r="4" b="5409"/>
          <a:stretch/>
        </p:blipFill>
        <p:spPr>
          <a:xfrm>
            <a:off x="90066" y="0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38" name="Google Shape;738;p41"/>
          <p:cNvSpPr txBox="1"/>
          <p:nvPr/>
        </p:nvSpPr>
        <p:spPr>
          <a:xfrm>
            <a:off x="1112657" y="221934"/>
            <a:ext cx="6604390" cy="125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F"/>
              </a:buClr>
              <a:buSzPts val="3200"/>
              <a:buFont typeface="Arial"/>
              <a:buNone/>
            </a:pPr>
            <a:r>
              <a:rPr lang="nl-NL" sz="3200" b="1" i="0" u="none" strike="noStrike" cap="none">
                <a:solidFill>
                  <a:srgbClr val="00587F"/>
                </a:solidFill>
                <a:latin typeface="Trebuchet MS"/>
                <a:ea typeface="Trebuchet MS"/>
                <a:cs typeface="Trebuchet MS"/>
                <a:sym typeface="Trebuchet MS"/>
              </a:rPr>
              <a:t>Sorghum Economische Relevantie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1"/>
          <p:cNvSpPr txBox="1">
            <a:spLocks noGrp="1"/>
          </p:cNvSpPr>
          <p:nvPr>
            <p:ph type="body" idx="1"/>
          </p:nvPr>
        </p:nvSpPr>
        <p:spPr>
          <a:xfrm>
            <a:off x="601361" y="1106608"/>
            <a:ext cx="5553074" cy="516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nl-NL" sz="2000" dirty="0">
                <a:solidFill>
                  <a:schemeClr val="dk1"/>
                </a:solidFill>
              </a:rPr>
              <a:t>Sorghum is het vijfde belangrijkste graangewas ter wereld</a:t>
            </a:r>
            <a:endParaRPr sz="2000" dirty="0"/>
          </a:p>
          <a:p>
            <a:pPr marL="8001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chemeClr val="dk1"/>
                </a:solidFill>
              </a:rPr>
              <a:t>Na tarwe, maïs, rijst en gerst </a:t>
            </a:r>
            <a:endParaRPr sz="2000" dirty="0"/>
          </a:p>
          <a:p>
            <a:pPr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nl-NL" sz="2000" dirty="0">
                <a:solidFill>
                  <a:schemeClr val="dk1"/>
                </a:solidFill>
              </a:rPr>
              <a:t>Belangrijk voedselgewas </a:t>
            </a:r>
          </a:p>
          <a:p>
            <a:pPr marL="800100" lvl="1" indent="-342900">
              <a:buSzPts val="1600"/>
            </a:pPr>
            <a:r>
              <a:rPr lang="nl-NL" sz="1800" dirty="0">
                <a:solidFill>
                  <a:schemeClr val="dk1"/>
                </a:solidFill>
              </a:rPr>
              <a:t>in Zuid-Azië i.h.b. India, Afrika, Midden-VS </a:t>
            </a:r>
            <a:endParaRPr sz="1800" dirty="0"/>
          </a:p>
          <a:p>
            <a:pPr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nl-NL" sz="2000" dirty="0">
                <a:solidFill>
                  <a:schemeClr val="dk1"/>
                </a:solidFill>
              </a:rPr>
              <a:t>Belangrijke bron van diervoeder in </a:t>
            </a:r>
          </a:p>
          <a:p>
            <a:pPr marL="800100" lvl="1" indent="-342900">
              <a:buSzPts val="1600"/>
            </a:pPr>
            <a:r>
              <a:rPr lang="nl-NL" sz="1800" dirty="0">
                <a:solidFill>
                  <a:schemeClr val="dk1"/>
                </a:solidFill>
              </a:rPr>
              <a:t>de VS, Australië en Zuid-Amerika</a:t>
            </a:r>
            <a:endParaRPr sz="1800" dirty="0"/>
          </a:p>
          <a:p>
            <a:pPr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nl-NL" sz="2000" dirty="0">
                <a:solidFill>
                  <a:schemeClr val="dk1"/>
                </a:solidFill>
              </a:rPr>
              <a:t>Gewas in gebruik als bron voor</a:t>
            </a:r>
          </a:p>
          <a:p>
            <a:pPr marL="800100" lvl="1" indent="-342900">
              <a:buSzPts val="1600"/>
            </a:pPr>
            <a:r>
              <a:rPr lang="nl-NL" sz="1800" dirty="0">
                <a:solidFill>
                  <a:schemeClr val="dk1"/>
                </a:solidFill>
              </a:rPr>
              <a:t> bio-energie, diervoeders en bouwmateriaal</a:t>
            </a:r>
            <a:endParaRPr sz="1800" dirty="0"/>
          </a:p>
          <a:p>
            <a:pPr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nl-NL" sz="2000" dirty="0">
                <a:solidFill>
                  <a:schemeClr val="dk1"/>
                </a:solidFill>
              </a:rPr>
              <a:t>Wereld trend is groei voor </a:t>
            </a:r>
          </a:p>
          <a:p>
            <a:pPr marL="800100" lvl="1" indent="-342900">
              <a:buSzPts val="1600"/>
            </a:pPr>
            <a:r>
              <a:rPr lang="nl-NL" sz="1800" dirty="0">
                <a:solidFill>
                  <a:schemeClr val="dk1"/>
                </a:solidFill>
              </a:rPr>
              <a:t>diervoeder en industriële doeleinden</a:t>
            </a:r>
            <a:endParaRPr sz="1800" dirty="0"/>
          </a:p>
        </p:txBody>
      </p:sp>
      <p:sp>
        <p:nvSpPr>
          <p:cNvPr id="746" name="Google Shape;746;p41"/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40" name="Google Shape;74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207" y="971552"/>
            <a:ext cx="2646778" cy="156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1"/>
          <p:cNvPicPr preferRelativeResize="0"/>
          <p:nvPr/>
        </p:nvPicPr>
        <p:blipFill rotWithShape="1">
          <a:blip r:embed="rId6">
            <a:alphaModFix/>
          </a:blip>
          <a:srcRect l="2515" r="796"/>
          <a:stretch/>
        </p:blipFill>
        <p:spPr>
          <a:xfrm>
            <a:off x="5828271" y="4845052"/>
            <a:ext cx="2692413" cy="185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1963" y="2628901"/>
            <a:ext cx="2956037" cy="21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41"/>
          <p:cNvSpPr/>
          <p:nvPr/>
        </p:nvSpPr>
        <p:spPr>
          <a:xfrm>
            <a:off x="8618234" y="2363665"/>
            <a:ext cx="11528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800"/>
              <a:buFont typeface="Arial"/>
              <a:buNone/>
            </a:pPr>
            <a:r>
              <a:rPr lang="nl-NL" sz="80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Sorghumchecoff.com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1"/>
          <p:cNvSpPr/>
          <p:nvPr/>
        </p:nvSpPr>
        <p:spPr>
          <a:xfrm>
            <a:off x="7367804" y="6538803"/>
            <a:ext cx="11528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800"/>
              <a:buFont typeface="Arial"/>
              <a:buNone/>
            </a:pPr>
            <a:r>
              <a:rPr lang="nl-NL" sz="800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Sorghumchecoff.com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p41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14000" y="94402"/>
            <a:ext cx="1678242" cy="87714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9"/>
          <p:cNvSpPr/>
          <p:nvPr/>
        </p:nvSpPr>
        <p:spPr>
          <a:xfrm>
            <a:off x="-228514" y="-7757"/>
            <a:ext cx="4909557" cy="689881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8" name="Google Shape;718;p39"/>
          <p:cNvSpPr/>
          <p:nvPr/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9" name="Google Shape;719;p39"/>
          <p:cNvSpPr txBox="1">
            <a:spLocks noGrp="1"/>
          </p:cNvSpPr>
          <p:nvPr>
            <p:ph type="title"/>
          </p:nvPr>
        </p:nvSpPr>
        <p:spPr>
          <a:xfrm>
            <a:off x="992055" y="117812"/>
            <a:ext cx="4660126" cy="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</a:pPr>
            <a:r>
              <a:rPr lang="nl-NL" sz="3200" b="1" dirty="0">
                <a:solidFill>
                  <a:schemeClr val="lt1"/>
                </a:solidFill>
              </a:rPr>
              <a:t>Sorghum</a:t>
            </a:r>
            <a:r>
              <a:rPr lang="nl-NL" b="1" dirty="0">
                <a:solidFill>
                  <a:schemeClr val="lt1"/>
                </a:solidFill>
              </a:rPr>
              <a:t> Introductie</a:t>
            </a:r>
            <a:endParaRPr dirty="0"/>
          </a:p>
        </p:txBody>
      </p:sp>
      <p:pic>
        <p:nvPicPr>
          <p:cNvPr id="720" name="Google Shape;720;p39"/>
          <p:cNvPicPr preferRelativeResize="0"/>
          <p:nvPr/>
        </p:nvPicPr>
        <p:blipFill rotWithShape="1">
          <a:blip r:embed="rId3">
            <a:alphaModFix/>
          </a:blip>
          <a:srcRect l="-2347" t="-2120" r="1189"/>
          <a:stretch/>
        </p:blipFill>
        <p:spPr>
          <a:xfrm>
            <a:off x="5456531" y="3873667"/>
            <a:ext cx="3163655" cy="2844801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sp>
        <p:nvSpPr>
          <p:cNvPr id="721" name="Google Shape;721;p39"/>
          <p:cNvSpPr/>
          <p:nvPr/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392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2" name="Google Shape;722;p39"/>
          <p:cNvSpPr/>
          <p:nvPr/>
        </p:nvSpPr>
        <p:spPr>
          <a:xfrm>
            <a:off x="7328998" y="6660264"/>
            <a:ext cx="609600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NL" sz="900" b="0" i="0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dreamstime.com</a:t>
            </a:r>
            <a:endParaRPr sz="900" b="0" i="0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724" name="Google Shape;724;p39"/>
          <p:cNvCxnSpPr/>
          <p:nvPr/>
        </p:nvCxnSpPr>
        <p:spPr>
          <a:xfrm>
            <a:off x="330200" y="876300"/>
            <a:ext cx="5232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25" name="Google Shape;725;p39"/>
          <p:cNvPicPr preferRelativeResize="0"/>
          <p:nvPr/>
        </p:nvPicPr>
        <p:blipFill rotWithShape="1">
          <a:blip r:embed="rId5">
            <a:alphaModFix/>
          </a:blip>
          <a:srcRect t="19592" r="4" b="5409"/>
          <a:stretch/>
        </p:blipFill>
        <p:spPr>
          <a:xfrm>
            <a:off x="20843" y="40421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26" name="Google Shape;726;p39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5448" y="94403"/>
            <a:ext cx="1476794" cy="647686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sp>
        <p:nvSpPr>
          <p:cNvPr id="727" name="Google Shape;727;p39"/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8" name="Google Shape;728;p39"/>
          <p:cNvSpPr txBox="1">
            <a:spLocks noGrp="1"/>
          </p:cNvSpPr>
          <p:nvPr>
            <p:ph type="body" idx="1"/>
          </p:nvPr>
        </p:nvSpPr>
        <p:spPr>
          <a:xfrm>
            <a:off x="0" y="1188582"/>
            <a:ext cx="5275056" cy="555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276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NL" sz="2000" dirty="0">
                <a:solidFill>
                  <a:schemeClr val="lt1"/>
                </a:solidFill>
              </a:rPr>
              <a:t>Botanische naam: </a:t>
            </a:r>
            <a:r>
              <a:rPr lang="nl-NL" sz="2000" i="1" dirty="0">
                <a:solidFill>
                  <a:schemeClr val="lt1"/>
                </a:solidFill>
              </a:rPr>
              <a:t>Sorghum bicolor</a:t>
            </a:r>
            <a:endParaRPr dirty="0"/>
          </a:p>
          <a:p>
            <a:pPr marL="342900" lvl="0" indent="-3276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NL" sz="2000" dirty="0">
                <a:solidFill>
                  <a:schemeClr val="lt1"/>
                </a:solidFill>
              </a:rPr>
              <a:t>Familie: </a:t>
            </a:r>
            <a:r>
              <a:rPr lang="nl-NL" sz="2000" i="1" dirty="0" err="1">
                <a:solidFill>
                  <a:schemeClr val="lt1"/>
                </a:solidFill>
              </a:rPr>
              <a:t>Poaceae</a:t>
            </a:r>
            <a:r>
              <a:rPr lang="nl-NL" sz="2000" dirty="0">
                <a:solidFill>
                  <a:schemeClr val="lt1"/>
                </a:solidFill>
              </a:rPr>
              <a:t> (grassen) </a:t>
            </a:r>
          </a:p>
          <a:p>
            <a:pPr marL="342900" lvl="0" indent="-3276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NL" sz="2000" dirty="0">
                <a:solidFill>
                  <a:schemeClr val="lt1"/>
                </a:solidFill>
              </a:rPr>
              <a:t>Zie GRASACHTIGEN</a:t>
            </a:r>
          </a:p>
          <a:p>
            <a:pPr marL="300990" indent="-285750">
              <a:buSzPts val="1600"/>
            </a:pPr>
            <a:r>
              <a:rPr lang="nl-NL" dirty="0">
                <a:solidFill>
                  <a:schemeClr val="lt1"/>
                </a:solidFill>
              </a:rPr>
              <a:t>Voornamelijk zelfbestuiver</a:t>
            </a:r>
          </a:p>
          <a:p>
            <a:pPr marL="1524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342900" lvl="0" indent="-3276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NL" sz="2000" dirty="0">
                <a:solidFill>
                  <a:schemeClr val="lt1"/>
                </a:solidFill>
              </a:rPr>
              <a:t>Hoogte van de plant 60 - 260 cm </a:t>
            </a:r>
            <a:endParaRPr dirty="0"/>
          </a:p>
          <a:p>
            <a:pPr marL="342900" lvl="0" indent="-327660">
              <a:buSzPts val="1600"/>
            </a:pPr>
            <a:r>
              <a:rPr lang="nl-NL" sz="2000" dirty="0">
                <a:solidFill>
                  <a:schemeClr val="lt1"/>
                </a:solidFill>
              </a:rPr>
              <a:t>Blad: lang, breed, glad</a:t>
            </a:r>
          </a:p>
          <a:p>
            <a:pPr marL="342900" lvl="0" indent="-327660">
              <a:buSzPts val="1600"/>
            </a:pPr>
            <a:r>
              <a:rPr lang="nl-NL" dirty="0">
                <a:solidFill>
                  <a:schemeClr val="lt1"/>
                </a:solidFill>
              </a:rPr>
              <a:t>Stengel krijgt wasachtige laag na hitte</a:t>
            </a:r>
          </a:p>
          <a:p>
            <a:pPr marL="342900" lvl="0" indent="-327660">
              <a:buSzPts val="1600"/>
            </a:pPr>
            <a:r>
              <a:rPr lang="nl-NL" dirty="0">
                <a:solidFill>
                  <a:schemeClr val="bg1"/>
                </a:solidFill>
              </a:rPr>
              <a:t>Uniek is groeistop bij droogte</a:t>
            </a:r>
          </a:p>
          <a:p>
            <a:pPr marL="342900" lvl="0" indent="-327660">
              <a:buSzPts val="1600"/>
            </a:pPr>
            <a:endParaRPr dirty="0">
              <a:solidFill>
                <a:schemeClr val="bg1"/>
              </a:solidFill>
            </a:endParaRPr>
          </a:p>
          <a:p>
            <a:pPr marL="1524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nl-NL" sz="2000" dirty="0">
                <a:solidFill>
                  <a:schemeClr val="lt1"/>
                </a:solidFill>
              </a:rPr>
              <a:t>    NEDERLAND</a:t>
            </a:r>
          </a:p>
          <a:p>
            <a:pPr marL="342900" lvl="0" indent="-3276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nl-NL" sz="2000" dirty="0">
                <a:solidFill>
                  <a:schemeClr val="lt1"/>
                </a:solidFill>
              </a:rPr>
              <a:t>Sorghum is ERKEND als rustgewas</a:t>
            </a:r>
            <a:endParaRPr sz="2000" dirty="0">
              <a:solidFill>
                <a:schemeClr val="lt1"/>
              </a:solidFill>
            </a:endParaRPr>
          </a:p>
          <a:p>
            <a:pPr marL="3429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58"/>
              <a:buNone/>
            </a:pPr>
            <a:r>
              <a:rPr lang="nl-NL" sz="2000" dirty="0">
                <a:solidFill>
                  <a:schemeClr val="lt1"/>
                </a:solidFill>
              </a:rPr>
              <a:t>NOG NIET als vezel- of graangewas 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BEEE4D-9867-7207-0872-B27D87D0BEF9}"/>
              </a:ext>
            </a:extLst>
          </p:cNvPr>
          <p:cNvSpPr/>
          <p:nvPr/>
        </p:nvSpPr>
        <p:spPr>
          <a:xfrm>
            <a:off x="8620186" y="1063012"/>
            <a:ext cx="700066" cy="28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D7B3C-88AE-23F9-021C-53617957A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9725" y="240722"/>
            <a:ext cx="3510527" cy="33696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2"/>
          <p:cNvSpPr/>
          <p:nvPr/>
        </p:nvSpPr>
        <p:spPr>
          <a:xfrm>
            <a:off x="-99758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53" name="Google Shape;753;p42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754" name="Google Shape;754;p42"/>
            <p:cNvCxnSpPr/>
            <p:nvPr/>
          </p:nvCxnSpPr>
          <p:spPr>
            <a:xfrm>
              <a:off x="10196547" y="4572001"/>
              <a:ext cx="393665" cy="2285999"/>
            </a:xfrm>
            <a:prstGeom prst="straightConnector1">
              <a:avLst/>
            </a:prstGeom>
            <a:noFill/>
            <a:ln w="9525" cap="flat" cmpd="sng">
              <a:solidFill>
                <a:srgbClr val="BFBFBF">
                  <a:alpha val="6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5" name="Google Shape;755;p42"/>
            <p:cNvCxnSpPr/>
            <p:nvPr/>
          </p:nvCxnSpPr>
          <p:spPr>
            <a:xfrm flipH="1">
              <a:off x="7425267" y="4572001"/>
              <a:ext cx="3383073" cy="2285999"/>
            </a:xfrm>
            <a:prstGeom prst="straightConnector1">
              <a:avLst/>
            </a:prstGeom>
            <a:noFill/>
            <a:ln w="9525" cap="flat" cmpd="sng">
              <a:solidFill>
                <a:srgbClr val="BFBFBF">
                  <a:alpha val="6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6" name="Google Shape;756;p4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42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64" name="Google Shape;76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1729" y="1301174"/>
            <a:ext cx="4108133" cy="2857535"/>
          </a:xfrm>
          <a:prstGeom prst="rect">
            <a:avLst/>
          </a:prstGeom>
          <a:noFill/>
          <a:ln w="9525" cap="flat" cmpd="sng">
            <a:solidFill>
              <a:srgbClr val="00587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765" name="Google Shape;765;p42"/>
          <p:cNvGrpSpPr/>
          <p:nvPr/>
        </p:nvGrpSpPr>
        <p:grpSpPr>
          <a:xfrm>
            <a:off x="8217231" y="1259840"/>
            <a:ext cx="3618651" cy="2817155"/>
            <a:chOff x="7583905" y="1262091"/>
            <a:chExt cx="3795295" cy="2850910"/>
          </a:xfrm>
        </p:grpSpPr>
        <p:pic>
          <p:nvPicPr>
            <p:cNvPr id="766" name="Google Shape;766;p42"/>
            <p:cNvPicPr preferRelativeResize="0"/>
            <p:nvPr/>
          </p:nvPicPr>
          <p:blipFill rotWithShape="1">
            <a:blip r:embed="rId4">
              <a:alphaModFix/>
            </a:blip>
            <a:srcRect l="39061" t="9779" r="21922" b="15928"/>
            <a:stretch/>
          </p:blipFill>
          <p:spPr>
            <a:xfrm>
              <a:off x="7611738" y="1262091"/>
              <a:ext cx="3767462" cy="2850910"/>
            </a:xfrm>
            <a:prstGeom prst="rect">
              <a:avLst/>
            </a:prstGeom>
            <a:noFill/>
            <a:ln w="9525" cap="flat" cmpd="sng">
              <a:solidFill>
                <a:srgbClr val="00587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67" name="Google Shape;767;p42"/>
            <p:cNvSpPr/>
            <p:nvPr/>
          </p:nvSpPr>
          <p:spPr>
            <a:xfrm>
              <a:off x="7583905" y="1574800"/>
              <a:ext cx="165264" cy="571500"/>
            </a:xfrm>
            <a:prstGeom prst="rect">
              <a:avLst/>
            </a:prstGeom>
            <a:solidFill>
              <a:schemeClr val="lt1"/>
            </a:solidFill>
            <a:ln w="19050" cap="rnd" cmpd="sng">
              <a:solidFill>
                <a:srgbClr val="0058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768" name="Google Shape;768;p42"/>
          <p:cNvSpPr txBox="1"/>
          <p:nvPr/>
        </p:nvSpPr>
        <p:spPr>
          <a:xfrm>
            <a:off x="409523" y="191861"/>
            <a:ext cx="10837094" cy="165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F"/>
              </a:buClr>
              <a:buSzPts val="3200"/>
              <a:buFont typeface="Arial"/>
              <a:buNone/>
            </a:pPr>
            <a:r>
              <a:rPr lang="nl-NL" sz="3200" b="1" i="0" u="none" strike="noStrike" cap="none" dirty="0">
                <a:solidFill>
                  <a:srgbClr val="00587F"/>
                </a:solidFill>
                <a:latin typeface="Trebuchet MS"/>
                <a:ea typeface="Trebuchet MS"/>
                <a:cs typeface="Trebuchet MS"/>
                <a:sym typeface="Trebuchet MS"/>
              </a:rPr>
              <a:t>Sorghum Veredeling in NL</a:t>
            </a:r>
            <a:r>
              <a:rPr lang="nl-NL" sz="3200" b="1" dirty="0">
                <a:solidFill>
                  <a:srgbClr val="00587F"/>
                </a:solidFill>
                <a:latin typeface="Trebuchet MS"/>
                <a:ea typeface="Trebuchet MS"/>
                <a:cs typeface="Trebuchet MS"/>
                <a:sym typeface="Trebuchet MS"/>
              </a:rPr>
              <a:t> een nieuw gebied!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42"/>
          <p:cNvSpPr txBox="1">
            <a:spLocks noGrp="1"/>
          </p:cNvSpPr>
          <p:nvPr>
            <p:ph type="body" idx="1"/>
          </p:nvPr>
        </p:nvSpPr>
        <p:spPr>
          <a:xfrm>
            <a:off x="185197" y="4526265"/>
            <a:ext cx="9960000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NL" sz="2000" dirty="0">
                <a:solidFill>
                  <a:schemeClr val="lt1"/>
                </a:solidFill>
              </a:rPr>
              <a:t>Oostburg, Nederland, 51° 20’ NB, 3° 30’ OL, start in 2005</a:t>
            </a:r>
            <a:endParaRPr sz="2000"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nl-NL" sz="2000" dirty="0">
                <a:solidFill>
                  <a:schemeClr val="lt1"/>
                </a:solidFill>
              </a:rPr>
              <a:t>Belangrijke lokale eigenschappen </a:t>
            </a:r>
            <a:endParaRPr sz="2000" dirty="0"/>
          </a:p>
          <a:p>
            <a:pPr marL="74295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NL" sz="1800" dirty="0">
                <a:solidFill>
                  <a:schemeClr val="lt1"/>
                </a:solidFill>
              </a:rPr>
              <a:t>Kiemkrachtig zaad na groei bij gematigde temperaturen en lange dag</a:t>
            </a:r>
            <a:endParaRPr sz="1800" dirty="0"/>
          </a:p>
          <a:p>
            <a:pPr marL="74295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nl-NL" sz="1800" dirty="0">
                <a:solidFill>
                  <a:schemeClr val="lt1"/>
                </a:solidFill>
              </a:rPr>
              <a:t>Korte gewas cyclus om graan te produceren</a:t>
            </a:r>
            <a:endParaRPr lang="nl-NL" sz="2000" dirty="0">
              <a:solidFill>
                <a:schemeClr val="lt1"/>
              </a:solidFill>
            </a:endParaRPr>
          </a:p>
          <a:p>
            <a:pPr marL="285750" indent="-285750">
              <a:buSzPts val="1280"/>
            </a:pPr>
            <a:r>
              <a:rPr lang="nl-NL" sz="2000" b="0" i="0" u="none" strike="noStrike" cap="none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Veredelingsinspanningen resulteert tot 3 commerciële rassen</a:t>
            </a:r>
            <a:endParaRPr lang="nl-NL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2514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70" name="Google Shape;770;p42"/>
          <p:cNvSpPr/>
          <p:nvPr/>
        </p:nvSpPr>
        <p:spPr>
          <a:xfrm>
            <a:off x="8180438" y="4156933"/>
            <a:ext cx="378710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20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En korte dag voor de bloei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2"/>
          <p:cNvSpPr/>
          <p:nvPr/>
        </p:nvSpPr>
        <p:spPr>
          <a:xfrm>
            <a:off x="259985" y="4156933"/>
            <a:ext cx="910689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20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Door veredeling moest sorghum aangepast worden aan koel weer </a:t>
            </a:r>
            <a:r>
              <a:rPr lang="nl-NL" sz="20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2" name="Google Shape;772;p42"/>
          <p:cNvCxnSpPr/>
          <p:nvPr/>
        </p:nvCxnSpPr>
        <p:spPr>
          <a:xfrm>
            <a:off x="330200" y="876300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73" name="Google Shape;773;p42"/>
          <p:cNvPicPr preferRelativeResize="0"/>
          <p:nvPr/>
        </p:nvPicPr>
        <p:blipFill rotWithShape="1">
          <a:blip r:embed="rId5">
            <a:alphaModFix/>
          </a:blip>
          <a:srcRect t="19592" r="4" b="5409"/>
          <a:stretch/>
        </p:blipFill>
        <p:spPr>
          <a:xfrm>
            <a:off x="90066" y="0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74" name="Google Shape;774;p42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5448" y="94403"/>
            <a:ext cx="1476794" cy="647686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775" name="Google Shape;775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400" y="1314378"/>
            <a:ext cx="3570502" cy="28040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776" name="Google Shape;776;p42"/>
          <p:cNvCxnSpPr/>
          <p:nvPr/>
        </p:nvCxnSpPr>
        <p:spPr>
          <a:xfrm>
            <a:off x="90066" y="2295144"/>
            <a:ext cx="3581836" cy="0"/>
          </a:xfrm>
          <a:prstGeom prst="straightConnector1">
            <a:avLst/>
          </a:prstGeom>
          <a:noFill/>
          <a:ln w="28575" cap="flat" cmpd="sng">
            <a:solidFill>
              <a:srgbClr val="0058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7" name="Google Shape;777;p42"/>
          <p:cNvSpPr/>
          <p:nvPr/>
        </p:nvSpPr>
        <p:spPr>
          <a:xfrm>
            <a:off x="1600200" y="2086887"/>
            <a:ext cx="874643" cy="43807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587F"/>
          </a:solidFill>
          <a:ln w="19050" cap="rnd" cmpd="sng">
            <a:solidFill>
              <a:srgbClr val="0058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8" name="Google Shape;778;p42"/>
          <p:cNvSpPr txBox="1"/>
          <p:nvPr/>
        </p:nvSpPr>
        <p:spPr>
          <a:xfrm>
            <a:off x="1654441" y="2145198"/>
            <a:ext cx="12228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nl-NL" sz="14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51° NB</a:t>
            </a: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9" name="Google Shape;779;p42"/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42B2E1-979C-BB86-765B-F7A3FA8B2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72"/>
          <a:stretch/>
        </p:blipFill>
        <p:spPr>
          <a:xfrm>
            <a:off x="3724004" y="1204337"/>
            <a:ext cx="3969520" cy="2435630"/>
          </a:xfrm>
          <a:prstGeom prst="rect">
            <a:avLst/>
          </a:prstGeom>
        </p:spPr>
      </p:pic>
      <p:cxnSp>
        <p:nvCxnSpPr>
          <p:cNvPr id="814" name="Google Shape;814;p7"/>
          <p:cNvCxnSpPr/>
          <p:nvPr/>
        </p:nvCxnSpPr>
        <p:spPr>
          <a:xfrm>
            <a:off x="984199" y="742089"/>
            <a:ext cx="7645400" cy="0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5" name="Google Shape;815;p7"/>
          <p:cNvSpPr txBox="1">
            <a:spLocks noGrp="1"/>
          </p:cNvSpPr>
          <p:nvPr>
            <p:ph type="title"/>
          </p:nvPr>
        </p:nvSpPr>
        <p:spPr>
          <a:xfrm>
            <a:off x="1180738" y="79164"/>
            <a:ext cx="8103371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3399"/>
              </a:buClr>
              <a:buSzPts val="2400"/>
            </a:pPr>
            <a:r>
              <a:rPr lang="nl-NL" sz="2800" b="1" dirty="0">
                <a:solidFill>
                  <a:srgbClr val="00587F"/>
                </a:solidFill>
              </a:rPr>
              <a:t>Commerciële Dusormil Sorghum Rassen (OPV)</a:t>
            </a:r>
            <a:endParaRPr dirty="0"/>
          </a:p>
        </p:txBody>
      </p:sp>
      <p:pic>
        <p:nvPicPr>
          <p:cNvPr id="816" name="Google Shape;816;p7"/>
          <p:cNvPicPr preferRelativeResize="0"/>
          <p:nvPr/>
        </p:nvPicPr>
        <p:blipFill rotWithShape="1">
          <a:blip r:embed="rId4">
            <a:alphaModFix/>
          </a:blip>
          <a:srcRect t="19592" r="4" b="5409"/>
          <a:stretch/>
        </p:blipFill>
        <p:spPr>
          <a:xfrm>
            <a:off x="90066" y="0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17" name="Google Shape;817;p7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4840" y="240394"/>
            <a:ext cx="1391619" cy="561973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176"/>
              </a:srgbClr>
            </a:outerShdw>
          </a:effectLst>
        </p:spPr>
      </p:pic>
      <p:grpSp>
        <p:nvGrpSpPr>
          <p:cNvPr id="819" name="Google Shape;819;p7"/>
          <p:cNvGrpSpPr/>
          <p:nvPr/>
        </p:nvGrpSpPr>
        <p:grpSpPr>
          <a:xfrm>
            <a:off x="8589612" y="6477489"/>
            <a:ext cx="3355063" cy="270622"/>
            <a:chOff x="8993638" y="6620123"/>
            <a:chExt cx="3199568" cy="270622"/>
          </a:xfrm>
        </p:grpSpPr>
        <p:grpSp>
          <p:nvGrpSpPr>
            <p:cNvPr id="820" name="Google Shape;820;p7"/>
            <p:cNvGrpSpPr/>
            <p:nvPr/>
          </p:nvGrpSpPr>
          <p:grpSpPr>
            <a:xfrm>
              <a:off x="8993638" y="6626730"/>
              <a:ext cx="2530140" cy="264015"/>
              <a:chOff x="8552535" y="6612515"/>
              <a:chExt cx="2530140" cy="264015"/>
            </a:xfrm>
          </p:grpSpPr>
          <p:pic>
            <p:nvPicPr>
              <p:cNvPr id="821" name="Google Shape;821;p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928069" y="6629201"/>
                <a:ext cx="252191" cy="21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2" name="Google Shape;822;p7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208382" y="6637500"/>
                <a:ext cx="244441" cy="21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3" name="Google Shape;823;p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552535" y="6636849"/>
                <a:ext cx="243810" cy="216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4" name="Google Shape;824;p7"/>
              <p:cNvSpPr txBox="1"/>
              <p:nvPr/>
            </p:nvSpPr>
            <p:spPr>
              <a:xfrm>
                <a:off x="10113054" y="6612515"/>
                <a:ext cx="9696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Feed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7"/>
              <p:cNvSpPr txBox="1"/>
              <p:nvPr/>
            </p:nvSpPr>
            <p:spPr>
              <a:xfrm>
                <a:off x="9387608" y="6614044"/>
                <a:ext cx="9696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Food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7"/>
              <p:cNvSpPr txBox="1"/>
              <p:nvPr/>
            </p:nvSpPr>
            <p:spPr>
              <a:xfrm>
                <a:off x="8712430" y="6614920"/>
                <a:ext cx="9696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Build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27" name="Google Shape;827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060957" y="6646917"/>
              <a:ext cx="264815" cy="235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7"/>
            <p:cNvSpPr txBox="1"/>
            <p:nvPr/>
          </p:nvSpPr>
          <p:spPr>
            <a:xfrm>
              <a:off x="11223585" y="6620123"/>
              <a:ext cx="969621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nl-NL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| Floristry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9" name="Google Shape;829;p7"/>
          <p:cNvGrpSpPr/>
          <p:nvPr/>
        </p:nvGrpSpPr>
        <p:grpSpPr>
          <a:xfrm>
            <a:off x="3430178" y="6485454"/>
            <a:ext cx="5199421" cy="268909"/>
            <a:chOff x="3838047" y="6612311"/>
            <a:chExt cx="5199421" cy="268909"/>
          </a:xfrm>
        </p:grpSpPr>
        <p:grpSp>
          <p:nvGrpSpPr>
            <p:cNvPr id="830" name="Google Shape;830;p7"/>
            <p:cNvGrpSpPr/>
            <p:nvPr/>
          </p:nvGrpSpPr>
          <p:grpSpPr>
            <a:xfrm>
              <a:off x="3838047" y="6612311"/>
              <a:ext cx="5199421" cy="268909"/>
              <a:chOff x="90066" y="6630674"/>
              <a:chExt cx="5199421" cy="268909"/>
            </a:xfrm>
          </p:grpSpPr>
          <p:pic>
            <p:nvPicPr>
              <p:cNvPr id="831" name="Google Shape;831;p7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90066" y="6650445"/>
                <a:ext cx="572498" cy="16401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32" name="Google Shape;832;p7"/>
              <p:cNvSpPr txBox="1"/>
              <p:nvPr/>
            </p:nvSpPr>
            <p:spPr>
              <a:xfrm>
                <a:off x="586847" y="6630674"/>
                <a:ext cx="127835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Perfect Adopted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33" name="Google Shape;833;p7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753678" y="6658955"/>
                <a:ext cx="463140" cy="1917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34" name="Google Shape;834;p7"/>
              <p:cNvSpPr txBox="1"/>
              <p:nvPr/>
            </p:nvSpPr>
            <p:spPr>
              <a:xfrm>
                <a:off x="2112969" y="6634591"/>
                <a:ext cx="127835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Adopted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7"/>
              <p:cNvSpPr txBox="1"/>
              <p:nvPr/>
            </p:nvSpPr>
            <p:spPr>
              <a:xfrm>
                <a:off x="2972187" y="6636591"/>
                <a:ext cx="115865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Little Adopted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36" name="Google Shape;836;p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2797890" y="6657608"/>
                <a:ext cx="273068" cy="18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37" name="Google Shape;837;p7"/>
              <p:cNvSpPr txBox="1"/>
              <p:nvPr/>
            </p:nvSpPr>
            <p:spPr>
              <a:xfrm>
                <a:off x="4130837" y="6637973"/>
                <a:ext cx="115865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Not Adopted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38" name="Google Shape;838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743272" y="6633161"/>
              <a:ext cx="235384" cy="18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39" name="Google Shape;839;p7"/>
          <p:cNvCxnSpPr/>
          <p:nvPr/>
        </p:nvCxnSpPr>
        <p:spPr>
          <a:xfrm>
            <a:off x="1321998" y="5868626"/>
            <a:ext cx="2663691" cy="0"/>
          </a:xfrm>
          <a:prstGeom prst="straightConnector1">
            <a:avLst/>
          </a:prstGeom>
          <a:noFill/>
          <a:ln w="12700" cap="rnd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0" name="Google Shape;840;p7"/>
          <p:cNvCxnSpPr/>
          <p:nvPr/>
        </p:nvCxnSpPr>
        <p:spPr>
          <a:xfrm>
            <a:off x="833309" y="4103818"/>
            <a:ext cx="2663691" cy="0"/>
          </a:xfrm>
          <a:prstGeom prst="straightConnector1">
            <a:avLst/>
          </a:prstGeom>
          <a:noFill/>
          <a:ln w="12700" cap="rnd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841" name="Google Shape;841;p7"/>
          <p:cNvGraphicFramePr/>
          <p:nvPr>
            <p:extLst>
              <p:ext uri="{D42A27DB-BD31-4B8C-83A1-F6EECF244321}">
                <p14:modId xmlns:p14="http://schemas.microsoft.com/office/powerpoint/2010/main" val="1498938456"/>
              </p:ext>
            </p:extLst>
          </p:nvPr>
        </p:nvGraphicFramePr>
        <p:xfrm>
          <a:off x="690261" y="3896766"/>
          <a:ext cx="9452150" cy="2336275"/>
        </p:xfrm>
        <a:graphic>
          <a:graphicData uri="http://schemas.openxmlformats.org/drawingml/2006/table">
            <a:tbl>
              <a:tblPr>
                <a:noFill/>
                <a:tableStyleId>{F029C72A-3A06-46C1-B39B-F4583A864DA7}</a:tableStyleId>
              </a:tblPr>
              <a:tblGrid>
                <a:gridCol w="94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2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3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9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44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1800" b="1" u="none" strike="noStrike" cap="none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Naam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1800" b="1" u="none" strike="noStrike" cap="none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Pluim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1800" b="1" u="none" strike="noStrike" cap="none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Graan</a:t>
                      </a:r>
                      <a:endParaRPr sz="1800" b="1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1800" b="1" u="none" strike="noStrike" cap="none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Vroegheid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1800" b="1" u="none" strike="noStrike" cap="none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Opbrengst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1800" b="1" u="none" strike="noStrike" cap="none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Structuur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1800" b="1" u="none" strike="noStrike" cap="none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Legering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nl-NL" sz="1800" b="1" u="none" strike="noStrike" cap="none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Droogte</a:t>
                      </a:r>
                      <a:endParaRPr sz="1800" b="1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E4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nl-NL" sz="1600" b="1" u="none" strike="noStrike" cap="none" dirty="0"/>
                        <a:t>HD19</a:t>
                      </a:r>
                      <a:endParaRPr sz="1400" b="1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nl-NL" sz="16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HD100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nl-NL" sz="16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HD7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58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F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44" name="Google Shape;844;p7"/>
          <p:cNvGrpSpPr/>
          <p:nvPr/>
        </p:nvGrpSpPr>
        <p:grpSpPr>
          <a:xfrm>
            <a:off x="3725684" y="4514843"/>
            <a:ext cx="1028726" cy="254000"/>
            <a:chOff x="8407348" y="2316186"/>
            <a:chExt cx="1028726" cy="254000"/>
          </a:xfrm>
        </p:grpSpPr>
        <p:sp>
          <p:nvSpPr>
            <p:cNvPr id="845" name="Google Shape;845;p7"/>
            <p:cNvSpPr/>
            <p:nvPr/>
          </p:nvSpPr>
          <p:spPr>
            <a:xfrm>
              <a:off x="8407348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8762948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9118522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848;p7"/>
          <p:cNvGrpSpPr/>
          <p:nvPr/>
        </p:nvGrpSpPr>
        <p:grpSpPr>
          <a:xfrm>
            <a:off x="6603297" y="4514843"/>
            <a:ext cx="1028726" cy="254000"/>
            <a:chOff x="8407348" y="2316186"/>
            <a:chExt cx="1028726" cy="254000"/>
          </a:xfrm>
        </p:grpSpPr>
        <p:sp>
          <p:nvSpPr>
            <p:cNvPr id="849" name="Google Shape;849;p7"/>
            <p:cNvSpPr/>
            <p:nvPr/>
          </p:nvSpPr>
          <p:spPr>
            <a:xfrm>
              <a:off x="8407348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8762948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18522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2" name="Google Shape;852;p7"/>
          <p:cNvGrpSpPr/>
          <p:nvPr/>
        </p:nvGrpSpPr>
        <p:grpSpPr>
          <a:xfrm>
            <a:off x="8096362" y="4514843"/>
            <a:ext cx="682579" cy="254000"/>
            <a:chOff x="8397921" y="1844773"/>
            <a:chExt cx="682579" cy="254000"/>
          </a:xfrm>
        </p:grpSpPr>
        <p:sp>
          <p:nvSpPr>
            <p:cNvPr id="853" name="Google Shape;853;p7"/>
            <p:cNvSpPr/>
            <p:nvPr/>
          </p:nvSpPr>
          <p:spPr>
            <a:xfrm>
              <a:off x="8397921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8762948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5" name="Google Shape;855;p7"/>
          <p:cNvGrpSpPr/>
          <p:nvPr/>
        </p:nvGrpSpPr>
        <p:grpSpPr>
          <a:xfrm>
            <a:off x="9267753" y="4514843"/>
            <a:ext cx="682579" cy="254000"/>
            <a:chOff x="8397921" y="1844773"/>
            <a:chExt cx="682579" cy="254000"/>
          </a:xfrm>
        </p:grpSpPr>
        <p:sp>
          <p:nvSpPr>
            <p:cNvPr id="856" name="Google Shape;856;p7"/>
            <p:cNvSpPr/>
            <p:nvPr/>
          </p:nvSpPr>
          <p:spPr>
            <a:xfrm>
              <a:off x="8397921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8762948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59" name="Google Shape;859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02246" y="4423068"/>
            <a:ext cx="600013" cy="49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7"/>
          <p:cNvPicPr preferRelativeResize="0"/>
          <p:nvPr/>
        </p:nvPicPr>
        <p:blipFill rotWithShape="1">
          <a:blip r:embed="rId15">
            <a:alphaModFix/>
          </a:blip>
          <a:srcRect l="8987" r="8813" b="8736"/>
          <a:stretch/>
        </p:blipFill>
        <p:spPr>
          <a:xfrm>
            <a:off x="2877615" y="4427684"/>
            <a:ext cx="513303" cy="450848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0392"/>
              </a:srgbClr>
            </a:outerShdw>
          </a:effectLst>
        </p:spPr>
      </p:pic>
      <p:grpSp>
        <p:nvGrpSpPr>
          <p:cNvPr id="861" name="Google Shape;861;p7"/>
          <p:cNvGrpSpPr/>
          <p:nvPr/>
        </p:nvGrpSpPr>
        <p:grpSpPr>
          <a:xfrm>
            <a:off x="5252312" y="4541606"/>
            <a:ext cx="682727" cy="254100"/>
            <a:chOff x="8397921" y="1844773"/>
            <a:chExt cx="682727" cy="254100"/>
          </a:xfrm>
        </p:grpSpPr>
        <p:sp>
          <p:nvSpPr>
            <p:cNvPr id="862" name="Google Shape;862;p7"/>
            <p:cNvSpPr/>
            <p:nvPr/>
          </p:nvSpPr>
          <p:spPr>
            <a:xfrm>
              <a:off x="8397921" y="1844773"/>
              <a:ext cx="317700" cy="2541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8762948" y="1844773"/>
              <a:ext cx="317700" cy="2541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8" name="Google Shape;868;p7"/>
          <p:cNvGrpSpPr/>
          <p:nvPr/>
        </p:nvGrpSpPr>
        <p:grpSpPr>
          <a:xfrm>
            <a:off x="5319163" y="5824278"/>
            <a:ext cx="682579" cy="254000"/>
            <a:chOff x="8397921" y="1844773"/>
            <a:chExt cx="682579" cy="254000"/>
          </a:xfrm>
        </p:grpSpPr>
        <p:sp>
          <p:nvSpPr>
            <p:cNvPr id="869" name="Google Shape;869;p7"/>
            <p:cNvSpPr/>
            <p:nvPr/>
          </p:nvSpPr>
          <p:spPr>
            <a:xfrm>
              <a:off x="8397921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8762948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1" name="Google Shape;871;p7"/>
          <p:cNvGrpSpPr/>
          <p:nvPr/>
        </p:nvGrpSpPr>
        <p:grpSpPr>
          <a:xfrm>
            <a:off x="9228931" y="5833803"/>
            <a:ext cx="682579" cy="254000"/>
            <a:chOff x="8397921" y="1844773"/>
            <a:chExt cx="682579" cy="254000"/>
          </a:xfrm>
        </p:grpSpPr>
        <p:sp>
          <p:nvSpPr>
            <p:cNvPr id="872" name="Google Shape;872;p7"/>
            <p:cNvSpPr/>
            <p:nvPr/>
          </p:nvSpPr>
          <p:spPr>
            <a:xfrm>
              <a:off x="8397921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8762948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4" name="Google Shape;874;p7"/>
          <p:cNvGrpSpPr/>
          <p:nvPr/>
        </p:nvGrpSpPr>
        <p:grpSpPr>
          <a:xfrm>
            <a:off x="1913686" y="5682053"/>
            <a:ext cx="549631" cy="443504"/>
            <a:chOff x="3855250" y="773069"/>
            <a:chExt cx="566909" cy="596176"/>
          </a:xfrm>
        </p:grpSpPr>
        <p:sp>
          <p:nvSpPr>
            <p:cNvPr id="875" name="Google Shape;875;p7"/>
            <p:cNvSpPr/>
            <p:nvPr/>
          </p:nvSpPr>
          <p:spPr>
            <a:xfrm>
              <a:off x="3855250" y="773069"/>
              <a:ext cx="566909" cy="59600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6" name="Google Shape;876;p7"/>
            <p:cNvGrpSpPr/>
            <p:nvPr/>
          </p:nvGrpSpPr>
          <p:grpSpPr>
            <a:xfrm>
              <a:off x="4015270" y="872419"/>
              <a:ext cx="254958" cy="496826"/>
              <a:chOff x="3972436" y="804091"/>
              <a:chExt cx="254958" cy="496826"/>
            </a:xfrm>
          </p:grpSpPr>
          <p:grpSp>
            <p:nvGrpSpPr>
              <p:cNvPr id="877" name="Google Shape;877;p7"/>
              <p:cNvGrpSpPr/>
              <p:nvPr/>
            </p:nvGrpSpPr>
            <p:grpSpPr>
              <a:xfrm>
                <a:off x="4099580" y="804091"/>
                <a:ext cx="127814" cy="491439"/>
                <a:chOff x="2569230" y="951700"/>
                <a:chExt cx="127814" cy="491439"/>
              </a:xfrm>
            </p:grpSpPr>
            <p:grpSp>
              <p:nvGrpSpPr>
                <p:cNvPr id="878" name="Google Shape;878;p7"/>
                <p:cNvGrpSpPr/>
                <p:nvPr/>
              </p:nvGrpSpPr>
              <p:grpSpPr>
                <a:xfrm>
                  <a:off x="2569230" y="951700"/>
                  <a:ext cx="127814" cy="491439"/>
                  <a:chOff x="2569230" y="951700"/>
                  <a:chExt cx="127814" cy="491439"/>
                </a:xfrm>
              </p:grpSpPr>
              <p:cxnSp>
                <p:nvCxnSpPr>
                  <p:cNvPr id="879" name="Google Shape;879;p7"/>
                  <p:cNvCxnSpPr/>
                  <p:nvPr/>
                </p:nvCxnSpPr>
                <p:spPr>
                  <a:xfrm>
                    <a:off x="2569230" y="951700"/>
                    <a:ext cx="0" cy="491439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0" name="Google Shape;880;p7"/>
                  <p:cNvCxnSpPr/>
                  <p:nvPr/>
                </p:nvCxnSpPr>
                <p:spPr>
                  <a:xfrm flipH="1">
                    <a:off x="2569230" y="951700"/>
                    <a:ext cx="123697" cy="18252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1" name="Google Shape;881;p7"/>
                  <p:cNvCxnSpPr/>
                  <p:nvPr/>
                </p:nvCxnSpPr>
                <p:spPr>
                  <a:xfrm flipH="1">
                    <a:off x="2573347" y="1056475"/>
                    <a:ext cx="123697" cy="18252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882" name="Google Shape;882;p7"/>
                <p:cNvCxnSpPr/>
                <p:nvPr/>
              </p:nvCxnSpPr>
              <p:spPr>
                <a:xfrm flipH="1">
                  <a:off x="2573347" y="1164425"/>
                  <a:ext cx="123697" cy="182521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58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83" name="Google Shape;883;p7"/>
              <p:cNvGrpSpPr/>
              <p:nvPr/>
            </p:nvGrpSpPr>
            <p:grpSpPr>
              <a:xfrm flipH="1">
                <a:off x="3972436" y="809478"/>
                <a:ext cx="127814" cy="491439"/>
                <a:chOff x="2569230" y="951700"/>
                <a:chExt cx="127814" cy="491439"/>
              </a:xfrm>
            </p:grpSpPr>
            <p:grpSp>
              <p:nvGrpSpPr>
                <p:cNvPr id="884" name="Google Shape;884;p7"/>
                <p:cNvGrpSpPr/>
                <p:nvPr/>
              </p:nvGrpSpPr>
              <p:grpSpPr>
                <a:xfrm>
                  <a:off x="2569230" y="951700"/>
                  <a:ext cx="127814" cy="491439"/>
                  <a:chOff x="2569230" y="951700"/>
                  <a:chExt cx="127814" cy="491439"/>
                </a:xfrm>
              </p:grpSpPr>
              <p:cxnSp>
                <p:nvCxnSpPr>
                  <p:cNvPr id="885" name="Google Shape;885;p7"/>
                  <p:cNvCxnSpPr/>
                  <p:nvPr/>
                </p:nvCxnSpPr>
                <p:spPr>
                  <a:xfrm>
                    <a:off x="2569230" y="951700"/>
                    <a:ext cx="0" cy="491439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6" name="Google Shape;886;p7"/>
                  <p:cNvCxnSpPr/>
                  <p:nvPr/>
                </p:nvCxnSpPr>
                <p:spPr>
                  <a:xfrm flipH="1">
                    <a:off x="2569230" y="951700"/>
                    <a:ext cx="123697" cy="18252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7" name="Google Shape;887;p7"/>
                  <p:cNvCxnSpPr/>
                  <p:nvPr/>
                </p:nvCxnSpPr>
                <p:spPr>
                  <a:xfrm flipH="1">
                    <a:off x="2573347" y="1056475"/>
                    <a:ext cx="123697" cy="18252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888" name="Google Shape;888;p7"/>
                <p:cNvCxnSpPr/>
                <p:nvPr/>
              </p:nvCxnSpPr>
              <p:spPr>
                <a:xfrm flipH="1">
                  <a:off x="2573347" y="1164425"/>
                  <a:ext cx="123697" cy="182521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58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pic>
        <p:nvPicPr>
          <p:cNvPr id="889" name="Google Shape;889;p7"/>
          <p:cNvPicPr preferRelativeResize="0"/>
          <p:nvPr/>
        </p:nvPicPr>
        <p:blipFill rotWithShape="1">
          <a:blip r:embed="rId16">
            <a:alphaModFix/>
          </a:blip>
          <a:srcRect l="20634" t="25656" r="61538" b="56525"/>
          <a:stretch/>
        </p:blipFill>
        <p:spPr>
          <a:xfrm>
            <a:off x="2877615" y="5711474"/>
            <a:ext cx="549631" cy="454562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0392"/>
              </a:srgbClr>
            </a:outerShdw>
          </a:effectLst>
        </p:spPr>
      </p:pic>
      <p:sp>
        <p:nvSpPr>
          <p:cNvPr id="890" name="Google Shape;890;p7"/>
          <p:cNvSpPr/>
          <p:nvPr/>
        </p:nvSpPr>
        <p:spPr>
          <a:xfrm>
            <a:off x="8261556" y="5848000"/>
            <a:ext cx="317552" cy="254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BFE471"/>
          </a:solidFill>
          <a:ln w="25400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1" name="Google Shape;891;p7"/>
          <p:cNvGrpSpPr/>
          <p:nvPr/>
        </p:nvGrpSpPr>
        <p:grpSpPr>
          <a:xfrm>
            <a:off x="3928563" y="5850741"/>
            <a:ext cx="682727" cy="254100"/>
            <a:chOff x="8397921" y="1844773"/>
            <a:chExt cx="682727" cy="254100"/>
          </a:xfrm>
        </p:grpSpPr>
        <p:sp>
          <p:nvSpPr>
            <p:cNvPr id="892" name="Google Shape;892;p7"/>
            <p:cNvSpPr/>
            <p:nvPr/>
          </p:nvSpPr>
          <p:spPr>
            <a:xfrm>
              <a:off x="8397921" y="1844773"/>
              <a:ext cx="317700" cy="2541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8762948" y="1844773"/>
              <a:ext cx="317700" cy="2541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7"/>
          <p:cNvGrpSpPr/>
          <p:nvPr/>
        </p:nvGrpSpPr>
        <p:grpSpPr>
          <a:xfrm>
            <a:off x="6784338" y="5852241"/>
            <a:ext cx="682727" cy="254100"/>
            <a:chOff x="8397921" y="1844773"/>
            <a:chExt cx="682727" cy="254100"/>
          </a:xfrm>
        </p:grpSpPr>
        <p:sp>
          <p:nvSpPr>
            <p:cNvPr id="895" name="Google Shape;895;p7"/>
            <p:cNvSpPr/>
            <p:nvPr/>
          </p:nvSpPr>
          <p:spPr>
            <a:xfrm>
              <a:off x="8397921" y="1844773"/>
              <a:ext cx="317700" cy="2541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8762948" y="1844773"/>
              <a:ext cx="317700" cy="2541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7" name="Google Shape;897;p7"/>
          <p:cNvPicPr preferRelativeResize="0"/>
          <p:nvPr/>
        </p:nvPicPr>
        <p:blipFill rotWithShape="1">
          <a:blip r:embed="rId17">
            <a:alphaModFix/>
          </a:blip>
          <a:srcRect l="23574" t="10570" r="60283" b="75080"/>
          <a:stretch/>
        </p:blipFill>
        <p:spPr>
          <a:xfrm>
            <a:off x="2886751" y="5058612"/>
            <a:ext cx="549631" cy="464813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0392"/>
              </a:srgbClr>
            </a:outerShdw>
          </a:effectLst>
        </p:spPr>
      </p:pic>
      <p:grpSp>
        <p:nvGrpSpPr>
          <p:cNvPr id="901" name="Google Shape;901;p7"/>
          <p:cNvGrpSpPr/>
          <p:nvPr/>
        </p:nvGrpSpPr>
        <p:grpSpPr>
          <a:xfrm>
            <a:off x="3732584" y="5171350"/>
            <a:ext cx="1028726" cy="254000"/>
            <a:chOff x="8407348" y="2316186"/>
            <a:chExt cx="1028726" cy="254000"/>
          </a:xfrm>
        </p:grpSpPr>
        <p:sp>
          <p:nvSpPr>
            <p:cNvPr id="902" name="Google Shape;902;p7"/>
            <p:cNvSpPr/>
            <p:nvPr/>
          </p:nvSpPr>
          <p:spPr>
            <a:xfrm>
              <a:off x="8407348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8762948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9118522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5" name="Google Shape;905;p7"/>
          <p:cNvSpPr/>
          <p:nvPr/>
        </p:nvSpPr>
        <p:spPr>
          <a:xfrm>
            <a:off x="5442018" y="5171350"/>
            <a:ext cx="317552" cy="254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BFE471"/>
          </a:solidFill>
          <a:ln w="25400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6" name="Google Shape;906;p7"/>
          <p:cNvGrpSpPr/>
          <p:nvPr/>
        </p:nvGrpSpPr>
        <p:grpSpPr>
          <a:xfrm>
            <a:off x="6648297" y="5171350"/>
            <a:ext cx="1028726" cy="254000"/>
            <a:chOff x="8407348" y="2316186"/>
            <a:chExt cx="1028726" cy="254000"/>
          </a:xfrm>
        </p:grpSpPr>
        <p:sp>
          <p:nvSpPr>
            <p:cNvPr id="907" name="Google Shape;907;p7"/>
            <p:cNvSpPr/>
            <p:nvPr/>
          </p:nvSpPr>
          <p:spPr>
            <a:xfrm>
              <a:off x="8407348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8762948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9118522" y="2316186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AD47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0" name="Google Shape;910;p7"/>
          <p:cNvGrpSpPr/>
          <p:nvPr/>
        </p:nvGrpSpPr>
        <p:grpSpPr>
          <a:xfrm>
            <a:off x="8074687" y="5171350"/>
            <a:ext cx="682579" cy="254000"/>
            <a:chOff x="8397921" y="1844773"/>
            <a:chExt cx="682579" cy="254000"/>
          </a:xfrm>
        </p:grpSpPr>
        <p:sp>
          <p:nvSpPr>
            <p:cNvPr id="911" name="Google Shape;911;p7"/>
            <p:cNvSpPr/>
            <p:nvPr/>
          </p:nvSpPr>
          <p:spPr>
            <a:xfrm>
              <a:off x="8397921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8762948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7"/>
          <p:cNvGrpSpPr/>
          <p:nvPr/>
        </p:nvGrpSpPr>
        <p:grpSpPr>
          <a:xfrm>
            <a:off x="9246078" y="5171350"/>
            <a:ext cx="682579" cy="254000"/>
            <a:chOff x="8397921" y="1844773"/>
            <a:chExt cx="682579" cy="254000"/>
          </a:xfrm>
        </p:grpSpPr>
        <p:sp>
          <p:nvSpPr>
            <p:cNvPr id="914" name="Google Shape;914;p7"/>
            <p:cNvSpPr/>
            <p:nvPr/>
          </p:nvSpPr>
          <p:spPr>
            <a:xfrm>
              <a:off x="8397921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8762948" y="1844773"/>
              <a:ext cx="317552" cy="25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3DF5F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7"/>
          <p:cNvGrpSpPr/>
          <p:nvPr/>
        </p:nvGrpSpPr>
        <p:grpSpPr>
          <a:xfrm>
            <a:off x="1882079" y="5074467"/>
            <a:ext cx="600013" cy="429546"/>
            <a:chOff x="3855250" y="773069"/>
            <a:chExt cx="566909" cy="596176"/>
          </a:xfrm>
        </p:grpSpPr>
        <p:sp>
          <p:nvSpPr>
            <p:cNvPr id="917" name="Google Shape;917;p7"/>
            <p:cNvSpPr/>
            <p:nvPr/>
          </p:nvSpPr>
          <p:spPr>
            <a:xfrm>
              <a:off x="3855250" y="773069"/>
              <a:ext cx="566909" cy="59600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8" name="Google Shape;918;p7"/>
            <p:cNvGrpSpPr/>
            <p:nvPr/>
          </p:nvGrpSpPr>
          <p:grpSpPr>
            <a:xfrm>
              <a:off x="4015270" y="872419"/>
              <a:ext cx="254958" cy="496826"/>
              <a:chOff x="3972436" y="804091"/>
              <a:chExt cx="254958" cy="496826"/>
            </a:xfrm>
          </p:grpSpPr>
          <p:grpSp>
            <p:nvGrpSpPr>
              <p:cNvPr id="919" name="Google Shape;919;p7"/>
              <p:cNvGrpSpPr/>
              <p:nvPr/>
            </p:nvGrpSpPr>
            <p:grpSpPr>
              <a:xfrm>
                <a:off x="4099580" y="804091"/>
                <a:ext cx="127814" cy="491439"/>
                <a:chOff x="2569230" y="951700"/>
                <a:chExt cx="127814" cy="491439"/>
              </a:xfrm>
            </p:grpSpPr>
            <p:grpSp>
              <p:nvGrpSpPr>
                <p:cNvPr id="920" name="Google Shape;920;p7"/>
                <p:cNvGrpSpPr/>
                <p:nvPr/>
              </p:nvGrpSpPr>
              <p:grpSpPr>
                <a:xfrm>
                  <a:off x="2569230" y="951700"/>
                  <a:ext cx="127814" cy="491439"/>
                  <a:chOff x="2569230" y="951700"/>
                  <a:chExt cx="127814" cy="491439"/>
                </a:xfrm>
              </p:grpSpPr>
              <p:cxnSp>
                <p:nvCxnSpPr>
                  <p:cNvPr id="921" name="Google Shape;921;p7"/>
                  <p:cNvCxnSpPr/>
                  <p:nvPr/>
                </p:nvCxnSpPr>
                <p:spPr>
                  <a:xfrm>
                    <a:off x="2569230" y="951700"/>
                    <a:ext cx="0" cy="491439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22" name="Google Shape;922;p7"/>
                  <p:cNvCxnSpPr/>
                  <p:nvPr/>
                </p:nvCxnSpPr>
                <p:spPr>
                  <a:xfrm flipH="1">
                    <a:off x="2569230" y="951700"/>
                    <a:ext cx="123697" cy="18252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23" name="Google Shape;923;p7"/>
                  <p:cNvCxnSpPr/>
                  <p:nvPr/>
                </p:nvCxnSpPr>
                <p:spPr>
                  <a:xfrm flipH="1">
                    <a:off x="2573347" y="1056475"/>
                    <a:ext cx="123697" cy="18252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924" name="Google Shape;924;p7"/>
                <p:cNvCxnSpPr/>
                <p:nvPr/>
              </p:nvCxnSpPr>
              <p:spPr>
                <a:xfrm flipH="1">
                  <a:off x="2573347" y="1164425"/>
                  <a:ext cx="123697" cy="182521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58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25" name="Google Shape;925;p7"/>
              <p:cNvGrpSpPr/>
              <p:nvPr/>
            </p:nvGrpSpPr>
            <p:grpSpPr>
              <a:xfrm flipH="1">
                <a:off x="3972436" y="809478"/>
                <a:ext cx="127814" cy="491439"/>
                <a:chOff x="2569230" y="951700"/>
                <a:chExt cx="127814" cy="491439"/>
              </a:xfrm>
            </p:grpSpPr>
            <p:grpSp>
              <p:nvGrpSpPr>
                <p:cNvPr id="926" name="Google Shape;926;p7"/>
                <p:cNvGrpSpPr/>
                <p:nvPr/>
              </p:nvGrpSpPr>
              <p:grpSpPr>
                <a:xfrm>
                  <a:off x="2569230" y="951700"/>
                  <a:ext cx="127814" cy="491439"/>
                  <a:chOff x="2569230" y="951700"/>
                  <a:chExt cx="127814" cy="491439"/>
                </a:xfrm>
              </p:grpSpPr>
              <p:cxnSp>
                <p:nvCxnSpPr>
                  <p:cNvPr id="927" name="Google Shape;927;p7"/>
                  <p:cNvCxnSpPr/>
                  <p:nvPr/>
                </p:nvCxnSpPr>
                <p:spPr>
                  <a:xfrm>
                    <a:off x="2569230" y="951700"/>
                    <a:ext cx="0" cy="491439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28" name="Google Shape;928;p7"/>
                  <p:cNvCxnSpPr/>
                  <p:nvPr/>
                </p:nvCxnSpPr>
                <p:spPr>
                  <a:xfrm flipH="1">
                    <a:off x="2569230" y="951700"/>
                    <a:ext cx="123697" cy="18252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29" name="Google Shape;929;p7"/>
                  <p:cNvCxnSpPr/>
                  <p:nvPr/>
                </p:nvCxnSpPr>
                <p:spPr>
                  <a:xfrm flipH="1">
                    <a:off x="2573347" y="1056475"/>
                    <a:ext cx="123697" cy="182521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00587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930" name="Google Shape;930;p7"/>
                <p:cNvCxnSpPr/>
                <p:nvPr/>
              </p:nvCxnSpPr>
              <p:spPr>
                <a:xfrm flipH="1">
                  <a:off x="2573347" y="1164425"/>
                  <a:ext cx="123697" cy="182521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58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grpSp>
        <p:nvGrpSpPr>
          <p:cNvPr id="932" name="Google Shape;932;p7"/>
          <p:cNvGrpSpPr/>
          <p:nvPr/>
        </p:nvGrpSpPr>
        <p:grpSpPr>
          <a:xfrm>
            <a:off x="-288639" y="6467451"/>
            <a:ext cx="3948784" cy="308871"/>
            <a:chOff x="551030" y="6600658"/>
            <a:chExt cx="3721417" cy="308871"/>
          </a:xfrm>
        </p:grpSpPr>
        <p:grpSp>
          <p:nvGrpSpPr>
            <p:cNvPr id="933" name="Google Shape;933;p7"/>
            <p:cNvGrpSpPr/>
            <p:nvPr/>
          </p:nvGrpSpPr>
          <p:grpSpPr>
            <a:xfrm>
              <a:off x="551030" y="6600658"/>
              <a:ext cx="3721417" cy="308871"/>
              <a:chOff x="5283137" y="6621563"/>
              <a:chExt cx="3721417" cy="308871"/>
            </a:xfrm>
          </p:grpSpPr>
          <p:sp>
            <p:nvSpPr>
              <p:cNvPr id="934" name="Google Shape;934;p7"/>
              <p:cNvSpPr txBox="1"/>
              <p:nvPr/>
            </p:nvSpPr>
            <p:spPr>
              <a:xfrm>
                <a:off x="7216881" y="6621563"/>
                <a:ext cx="9696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½ Open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7"/>
              <p:cNvSpPr txBox="1"/>
              <p:nvPr/>
            </p:nvSpPr>
            <p:spPr>
              <a:xfrm>
                <a:off x="5283137" y="6622698"/>
                <a:ext cx="1158650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36" name="Google Shape;936;p7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6035373" y="6644368"/>
                <a:ext cx="199543" cy="216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37" name="Google Shape;937;p7"/>
              <p:cNvSpPr txBox="1"/>
              <p:nvPr/>
            </p:nvSpPr>
            <p:spPr>
              <a:xfrm>
                <a:off x="6153907" y="6622851"/>
                <a:ext cx="108053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½ Compact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7"/>
              <p:cNvSpPr txBox="1"/>
              <p:nvPr/>
            </p:nvSpPr>
            <p:spPr>
              <a:xfrm>
                <a:off x="8034933" y="6624640"/>
                <a:ext cx="9696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nl-NL"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| Open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39" name="Google Shape;939;p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171160" y="6651980"/>
              <a:ext cx="197628" cy="179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0" name="Google Shape;940;p7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340550" y="6633989"/>
              <a:ext cx="218948" cy="2063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1" name="Google Shape;941;p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980331" y="1196247"/>
            <a:ext cx="3716603" cy="245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01361" y="1209164"/>
            <a:ext cx="3138504" cy="2398887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7"/>
          <p:cNvSpPr txBox="1"/>
          <p:nvPr/>
        </p:nvSpPr>
        <p:spPr>
          <a:xfrm>
            <a:off x="2617921" y="1200673"/>
            <a:ext cx="962680" cy="35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</a:pPr>
            <a:r>
              <a:rPr lang="nl-NL" sz="20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HD19</a:t>
            </a:r>
            <a:endParaRPr sz="20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4" name="Google Shape;944;p7"/>
          <p:cNvSpPr txBox="1"/>
          <p:nvPr/>
        </p:nvSpPr>
        <p:spPr>
          <a:xfrm>
            <a:off x="6622584" y="1240128"/>
            <a:ext cx="1080178" cy="35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</a:pPr>
            <a:r>
              <a:rPr lang="nl-NL" sz="20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HD100</a:t>
            </a:r>
            <a:endParaRPr sz="20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5" name="Google Shape;945;p7"/>
          <p:cNvSpPr txBox="1"/>
          <p:nvPr/>
        </p:nvSpPr>
        <p:spPr>
          <a:xfrm>
            <a:off x="10968419" y="1204337"/>
            <a:ext cx="1080178" cy="35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</a:pPr>
            <a:r>
              <a:rPr lang="nl-NL" sz="20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HD7</a:t>
            </a:r>
            <a:endParaRPr sz="20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6" name="Google Shape;946;p7"/>
          <p:cNvSpPr txBox="1">
            <a:spLocks noGrp="1"/>
          </p:cNvSpPr>
          <p:nvPr>
            <p:ph type="sldNum" idx="12"/>
          </p:nvPr>
        </p:nvSpPr>
        <p:spPr>
          <a:xfrm>
            <a:off x="11535494" y="6442285"/>
            <a:ext cx="43204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fld>
            <a:endParaRPr sz="9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8" name="Google Shape;1238;p48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39" name="Google Shape;1239;p4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40" name="Google Shape;1240;p4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1" name="Google Shape;1241;p4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42" name="Google Shape;1242;p4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48"/>
          <p:cNvSpPr txBox="1">
            <a:spLocks noGrp="1"/>
          </p:cNvSpPr>
          <p:nvPr>
            <p:ph type="title"/>
          </p:nvPr>
        </p:nvSpPr>
        <p:spPr>
          <a:xfrm>
            <a:off x="912518" y="149010"/>
            <a:ext cx="8430297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 algn="ctr">
              <a:buClr>
                <a:srgbClr val="003399"/>
              </a:buClr>
              <a:buSzPts val="2400"/>
            </a:pPr>
            <a:r>
              <a:rPr lang="nl-NL" sz="2800" b="1" dirty="0">
                <a:solidFill>
                  <a:srgbClr val="00587F"/>
                </a:solidFill>
                <a:sym typeface="Calibri"/>
              </a:rPr>
              <a:t>Dusormil Sorghumonderzoek en testen in de praktijk</a:t>
            </a:r>
            <a:endParaRPr sz="2800" b="1" dirty="0">
              <a:solidFill>
                <a:srgbClr val="00587F"/>
              </a:solidFill>
            </a:endParaRPr>
          </a:p>
        </p:txBody>
      </p:sp>
      <p:pic>
        <p:nvPicPr>
          <p:cNvPr id="1257" name="Google Shape;1257;p48"/>
          <p:cNvPicPr preferRelativeResize="0"/>
          <p:nvPr/>
        </p:nvPicPr>
        <p:blipFill rotWithShape="1">
          <a:blip r:embed="rId3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59" name="Google Shape;1259;p48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6724" y="90536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13E-D26D-A3E6-7FBE-1D7B9A342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967" t="904" r="18411" b="-904"/>
          <a:stretch/>
        </p:blipFill>
        <p:spPr>
          <a:xfrm>
            <a:off x="5574726" y="879357"/>
            <a:ext cx="3583480" cy="3182280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46BF5-6E9F-50CF-B66C-2F3921A54C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1" r="3212" b="-2"/>
          <a:stretch/>
        </p:blipFill>
        <p:spPr>
          <a:xfrm>
            <a:off x="9251397" y="859238"/>
            <a:ext cx="2900387" cy="3176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E271CB8-5BF4-D5B9-99EF-15793E1D0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r="28902" b="-1"/>
          <a:stretch/>
        </p:blipFill>
        <p:spPr bwMode="auto">
          <a:xfrm>
            <a:off x="5359399" y="4123262"/>
            <a:ext cx="3798807" cy="2734741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252;p48">
            <a:extLst>
              <a:ext uri="{FF2B5EF4-FFF2-40B4-BE49-F238E27FC236}">
                <a16:creationId xmlns:a16="http://schemas.microsoft.com/office/drawing/2014/main" id="{C46CFD54-47E5-25F9-86AD-F51D4BD174DC}"/>
              </a:ext>
            </a:extLst>
          </p:cNvPr>
          <p:cNvPicPr preferRelativeResize="0"/>
          <p:nvPr/>
        </p:nvPicPr>
        <p:blipFill rotWithShape="1">
          <a:blip r:embed="rId8"/>
          <a:srcRect l="30179" r="16387" b="1"/>
          <a:stretch/>
        </p:blipFill>
        <p:spPr>
          <a:xfrm>
            <a:off x="9243499" y="4123263"/>
            <a:ext cx="2948501" cy="2743204"/>
          </a:xfrm>
          <a:prstGeom prst="rect">
            <a:avLst/>
          </a:prstGeom>
          <a:noFill/>
        </p:spPr>
      </p:pic>
      <p:pic>
        <p:nvPicPr>
          <p:cNvPr id="10" name="Google Shape;1253;p48">
            <a:extLst>
              <a:ext uri="{FF2B5EF4-FFF2-40B4-BE49-F238E27FC236}">
                <a16:creationId xmlns:a16="http://schemas.microsoft.com/office/drawing/2014/main" id="{84396008-4697-0A50-2003-B3178695B8D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98758" y="4168151"/>
            <a:ext cx="669245" cy="50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82B7C-7DA4-EAC4-07ED-0254E9727C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15"/>
          <a:stretch/>
        </p:blipFill>
        <p:spPr>
          <a:xfrm>
            <a:off x="8468226" y="899418"/>
            <a:ext cx="689980" cy="50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FAE51E-16D0-ECE4-A09F-32C23C82E0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5123" y="4136498"/>
            <a:ext cx="913083" cy="516090"/>
          </a:xfrm>
          <a:prstGeom prst="rect">
            <a:avLst/>
          </a:prstGeom>
        </p:spPr>
      </p:pic>
      <p:sp>
        <p:nvSpPr>
          <p:cNvPr id="13" name="Google Shape;1255;p48">
            <a:extLst>
              <a:ext uri="{FF2B5EF4-FFF2-40B4-BE49-F238E27FC236}">
                <a16:creationId xmlns:a16="http://schemas.microsoft.com/office/drawing/2014/main" id="{5E7F344A-BBF3-3D32-5F82-C2F9E0BA930D}"/>
              </a:ext>
            </a:extLst>
          </p:cNvPr>
          <p:cNvSpPr txBox="1"/>
          <p:nvPr/>
        </p:nvSpPr>
        <p:spPr>
          <a:xfrm>
            <a:off x="596573" y="1124704"/>
            <a:ext cx="5625555" cy="534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ts val="16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Vooral </a:t>
            </a:r>
            <a:r>
              <a:rPr lang="nl-NL" sz="2400" b="1" dirty="0">
                <a:solidFill>
                  <a:schemeClr val="dk1"/>
                </a:solidFill>
                <a:latin typeface="Trebuchet MS"/>
                <a:sym typeface="Calibri"/>
              </a:rPr>
              <a:t>boven de                                     48</a:t>
            </a:r>
            <a:r>
              <a:rPr lang="nl-NL" sz="2400" b="1" baseline="30000" dirty="0">
                <a:solidFill>
                  <a:schemeClr val="dk1"/>
                </a:solidFill>
                <a:latin typeface="Trebuchet MS"/>
                <a:sym typeface="Calibri"/>
              </a:rPr>
              <a:t>ste</a:t>
            </a:r>
            <a:r>
              <a:rPr lang="nl-NL" sz="2400" b="1" dirty="0">
                <a:solidFill>
                  <a:schemeClr val="dk1"/>
                </a:solidFill>
                <a:latin typeface="Trebuchet MS"/>
                <a:sym typeface="Calibri"/>
              </a:rPr>
              <a:t> Breedtegraad Noordelijke Latitude</a:t>
            </a:r>
          </a:p>
          <a:p>
            <a:pPr lvl="6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      - Selectie in meerder landen</a:t>
            </a:r>
          </a:p>
          <a:p>
            <a:pPr lvl="6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      - Toepasbaarheid voor praktijk</a:t>
            </a:r>
          </a:p>
          <a:p>
            <a:pPr lvl="6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      - Vergelijken met rassen van concullegae 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ts val="16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Samenwerking met verschillende Partijen</a:t>
            </a:r>
          </a:p>
          <a:p>
            <a:pPr lvl="4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      - Onderzoek</a:t>
            </a:r>
          </a:p>
          <a:p>
            <a:pPr lvl="4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      - Bedrijven</a:t>
            </a:r>
          </a:p>
          <a:p>
            <a:pPr lvl="4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      - Gezamenlijke Communicatie</a:t>
            </a:r>
          </a:p>
          <a:p>
            <a:pPr lvl="4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	* </a:t>
            </a:r>
            <a:r>
              <a:rPr lang="nl-NL" sz="2400" b="1" dirty="0">
                <a:solidFill>
                  <a:schemeClr val="dk1"/>
                </a:solidFill>
                <a:latin typeface="Trebuchet MS"/>
                <a:sym typeface="Calibri"/>
              </a:rPr>
              <a:t>Teeltbrochure Sorghum </a:t>
            </a: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	</a:t>
            </a:r>
          </a:p>
          <a:p>
            <a:pPr marL="342900" lvl="4" indent="-342900">
              <a:spcBef>
                <a:spcPts val="1000"/>
              </a:spcBef>
              <a:buClr>
                <a:schemeClr val="accent1"/>
              </a:buClr>
              <a:buSzPts val="16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Resultaat </a:t>
            </a:r>
          </a:p>
          <a:p>
            <a:pPr lvl="7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     - Publicaties</a:t>
            </a:r>
          </a:p>
          <a:p>
            <a:pPr lvl="7">
              <a:spcBef>
                <a:spcPts val="1000"/>
              </a:spcBef>
              <a:buClr>
                <a:schemeClr val="accent1"/>
              </a:buClr>
              <a:buSzPts val="1600"/>
            </a:pPr>
            <a:r>
              <a:rPr lang="nl-NL" sz="2400" dirty="0">
                <a:solidFill>
                  <a:schemeClr val="dk1"/>
                </a:solidFill>
                <a:latin typeface="Trebuchet MS"/>
                <a:sym typeface="Calibri"/>
              </a:rPr>
              <a:t>       - </a:t>
            </a:r>
            <a:r>
              <a:rPr lang="nl-NL" sz="2400" dirty="0" err="1">
                <a:solidFill>
                  <a:schemeClr val="dk1"/>
                </a:solidFill>
                <a:latin typeface="Trebuchet MS"/>
                <a:sym typeface="Calibri"/>
              </a:rPr>
              <a:t>Praktijk-Ervaring</a:t>
            </a:r>
            <a:endParaRPr lang="nl-NL" sz="2400" dirty="0">
              <a:solidFill>
                <a:schemeClr val="dk1"/>
              </a:solidFill>
              <a:latin typeface="Trebuchet MS"/>
              <a:sym typeface="Calibri"/>
            </a:endParaRPr>
          </a:p>
          <a:p>
            <a:pPr lvl="7">
              <a:spcBef>
                <a:spcPts val="1000"/>
              </a:spcBef>
              <a:buClr>
                <a:schemeClr val="accent1"/>
              </a:buClr>
              <a:buSzPts val="1600"/>
            </a:pPr>
            <a:endParaRPr lang="nl-NL" sz="2400" dirty="0">
              <a:solidFill>
                <a:schemeClr val="dk1"/>
              </a:solidFill>
              <a:latin typeface="Trebuchet MS"/>
              <a:sym typeface="Calibri"/>
            </a:endParaRPr>
          </a:p>
          <a:p>
            <a:pPr>
              <a:spcBef>
                <a:spcPts val="1000"/>
              </a:spcBef>
              <a:buClr>
                <a:srgbClr val="90C226"/>
              </a:buClr>
              <a:buSzPts val="1440"/>
            </a:pPr>
            <a:endParaRPr sz="2400" b="1" dirty="0">
              <a:solidFill>
                <a:srgbClr val="3F3F3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82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een and blue cycle icon Royalty Free Vector Image">
            <a:extLst>
              <a:ext uri="{FF2B5EF4-FFF2-40B4-BE49-F238E27FC236}">
                <a16:creationId xmlns:a16="http://schemas.microsoft.com/office/drawing/2014/main" id="{59D38993-2BC6-603B-6C69-2D71ADACC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8"/>
          <a:stretch/>
        </p:blipFill>
        <p:spPr bwMode="auto">
          <a:xfrm>
            <a:off x="2454509" y="886511"/>
            <a:ext cx="6261938" cy="59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4" name="Google Shape;1014;p34"/>
          <p:cNvCxnSpPr/>
          <p:nvPr/>
        </p:nvCxnSpPr>
        <p:spPr>
          <a:xfrm>
            <a:off x="5705381" y="1328799"/>
            <a:ext cx="820547" cy="0"/>
          </a:xfrm>
          <a:prstGeom prst="straightConnector1">
            <a:avLst/>
          </a:prstGeom>
          <a:noFill/>
          <a:ln w="28575" cap="flat" cmpd="sng">
            <a:solidFill>
              <a:srgbClr val="8DC0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3" name="Google Shape;993;p34"/>
          <p:cNvSpPr/>
          <p:nvPr/>
        </p:nvSpPr>
        <p:spPr>
          <a:xfrm rot="-5176868">
            <a:off x="4082632" y="3766249"/>
            <a:ext cx="3292039" cy="2476454"/>
          </a:xfrm>
          <a:prstGeom prst="chord">
            <a:avLst>
              <a:gd name="adj1" fmla="val 4886970"/>
              <a:gd name="adj2" fmla="val 16220964"/>
            </a:avLst>
          </a:prstGeom>
          <a:blipFill rotWithShape="1">
            <a:blip r:embed="rId4">
              <a:alphaModFix amt="48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986" name="Google Shape;986;p34"/>
          <p:cNvGrpSpPr/>
          <p:nvPr/>
        </p:nvGrpSpPr>
        <p:grpSpPr>
          <a:xfrm>
            <a:off x="4268757" y="1194013"/>
            <a:ext cx="2518877" cy="5225459"/>
            <a:chOff x="4811660" y="1383513"/>
            <a:chExt cx="2518877" cy="5225459"/>
          </a:xfrm>
        </p:grpSpPr>
        <p:pic>
          <p:nvPicPr>
            <p:cNvPr id="987" name="Google Shape;987;p34" descr="Sorghum is a Sustainable Grain | Nu Life Market"/>
            <p:cNvPicPr preferRelativeResize="0"/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4811661" y="1383513"/>
              <a:ext cx="2518876" cy="5225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9" name="Google Shape;989;p34"/>
            <p:cNvSpPr/>
            <p:nvPr/>
          </p:nvSpPr>
          <p:spPr>
            <a:xfrm>
              <a:off x="6519888" y="2828456"/>
              <a:ext cx="685584" cy="4380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6570612" y="4039254"/>
              <a:ext cx="685584" cy="4380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811660" y="2157896"/>
              <a:ext cx="766179" cy="5304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811660" y="3429000"/>
              <a:ext cx="766178" cy="4774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94" name="Google Shape;994;p34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7880" y="94402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1960"/>
              </a:srgbClr>
            </a:outerShdw>
          </a:effectLst>
        </p:spPr>
      </p:pic>
      <p:sp>
        <p:nvSpPr>
          <p:cNvPr id="995" name="Google Shape;995;p34"/>
          <p:cNvSpPr txBox="1"/>
          <p:nvPr/>
        </p:nvSpPr>
        <p:spPr>
          <a:xfrm>
            <a:off x="1100544" y="134882"/>
            <a:ext cx="9170024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595"/>
              <a:buFont typeface="Trebuchet MS"/>
              <a:buNone/>
              <a:tabLst/>
              <a:defRPr/>
            </a:pP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587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Trebuchet MS"/>
              </a:rPr>
              <a:t>Meervoudige verwaarding van Sorghum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996" name="Google Shape;996;p34"/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97" name="Google Shape;997;p34"/>
          <p:cNvPicPr preferRelativeResize="0"/>
          <p:nvPr/>
        </p:nvPicPr>
        <p:blipFill rotWithShape="1">
          <a:blip r:embed="rId7">
            <a:alphaModFix/>
          </a:blip>
          <a:srcRect t="19592" r="4" b="5409"/>
          <a:stretch/>
        </p:blipFill>
        <p:spPr>
          <a:xfrm>
            <a:off x="0" y="102113"/>
            <a:ext cx="1022591" cy="1022591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99" name="Google Shape;999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74718" y="1996173"/>
            <a:ext cx="629842" cy="56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87764" y="3787938"/>
            <a:ext cx="629842" cy="5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42129" y="3780067"/>
            <a:ext cx="629842" cy="5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5" name="Google Shape;1005;p34"/>
          <p:cNvGrpSpPr/>
          <p:nvPr/>
        </p:nvGrpSpPr>
        <p:grpSpPr>
          <a:xfrm>
            <a:off x="4867424" y="5528690"/>
            <a:ext cx="586858" cy="482514"/>
            <a:chOff x="3434945" y="4014317"/>
            <a:chExt cx="1095270" cy="984738"/>
          </a:xfrm>
        </p:grpSpPr>
        <p:sp>
          <p:nvSpPr>
            <p:cNvPr id="1006" name="Google Shape;1006;p34"/>
            <p:cNvSpPr/>
            <p:nvPr/>
          </p:nvSpPr>
          <p:spPr>
            <a:xfrm>
              <a:off x="3434945" y="4014317"/>
              <a:ext cx="1095270" cy="984738"/>
            </a:xfrm>
            <a:prstGeom prst="ellipse">
              <a:avLst/>
            </a:prstGeom>
            <a:solidFill>
              <a:srgbClr val="00B0F0"/>
            </a:solidFill>
            <a:ln w="25400" cap="flat" cmpd="sng">
              <a:solidFill>
                <a:srgbClr val="698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007" name="Google Shape;1007;p34" descr="1,400+ Nematode Worm Illustrations, Royalty-Free Vector Graphics &amp; Clip Art  - iStock | Ascaris lumbricoides, Ascaris, Flatworms"/>
            <p:cNvPicPr preferRelativeResize="0"/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 rot="5400000">
              <a:off x="3615338" y="4067295"/>
              <a:ext cx="734483" cy="890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8" name="Google Shape;1008;p3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51689" y="4312976"/>
              <a:ext cx="461779" cy="3874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</p:pic>
      </p:grpSp>
      <p:grpSp>
        <p:nvGrpSpPr>
          <p:cNvPr id="1009" name="Google Shape;1009;p34"/>
          <p:cNvGrpSpPr/>
          <p:nvPr/>
        </p:nvGrpSpPr>
        <p:grpSpPr>
          <a:xfrm>
            <a:off x="3107507" y="3497110"/>
            <a:ext cx="629842" cy="535035"/>
            <a:chOff x="8776862" y="4039254"/>
            <a:chExt cx="629842" cy="535035"/>
          </a:xfrm>
        </p:grpSpPr>
        <p:sp>
          <p:nvSpPr>
            <p:cNvPr id="1010" name="Google Shape;1010;p34"/>
            <p:cNvSpPr/>
            <p:nvPr/>
          </p:nvSpPr>
          <p:spPr>
            <a:xfrm>
              <a:off x="8776862" y="4039254"/>
              <a:ext cx="629842" cy="535035"/>
            </a:xfrm>
            <a:prstGeom prst="ellipse">
              <a:avLst/>
            </a:prstGeom>
            <a:solidFill>
              <a:srgbClr val="F0D576"/>
            </a:solidFill>
            <a:ln w="9525" cap="flat" cmpd="sng">
              <a:solidFill>
                <a:srgbClr val="3C51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011" name="Google Shape;1011;p34" descr="Electric, energy, leaf, power icon - Download on Iconfinder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890469" y="4152900"/>
              <a:ext cx="391974" cy="3919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2" name="Google Shape;1012;p34" descr="Bacteria Thin Line Icon Virus En Microorganisme Microbe Tekenen Vector ..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97465" y="5438911"/>
            <a:ext cx="513954" cy="513954"/>
          </a:xfrm>
          <a:prstGeom prst="ellipse">
            <a:avLst/>
          </a:prstGeom>
          <a:noFill/>
          <a:ln w="9525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568"/>
              </a:srgbClr>
            </a:outerShdw>
          </a:effectLst>
        </p:spPr>
      </p:pic>
      <p:cxnSp>
        <p:nvCxnSpPr>
          <p:cNvPr id="1013" name="Google Shape;1013;p34"/>
          <p:cNvCxnSpPr/>
          <p:nvPr/>
        </p:nvCxnSpPr>
        <p:spPr>
          <a:xfrm>
            <a:off x="4599794" y="1855627"/>
            <a:ext cx="769030" cy="0"/>
          </a:xfrm>
          <a:prstGeom prst="straightConnector1">
            <a:avLst/>
          </a:prstGeom>
          <a:noFill/>
          <a:ln w="28575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5" name="Google Shape;1015;p34"/>
          <p:cNvCxnSpPr/>
          <p:nvPr/>
        </p:nvCxnSpPr>
        <p:spPr>
          <a:xfrm>
            <a:off x="6275672" y="3556625"/>
            <a:ext cx="680951" cy="0"/>
          </a:xfrm>
          <a:prstGeom prst="straightConnector1">
            <a:avLst/>
          </a:prstGeom>
          <a:noFill/>
          <a:ln w="28575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6" name="Google Shape;1016;p34"/>
          <p:cNvCxnSpPr/>
          <p:nvPr/>
        </p:nvCxnSpPr>
        <p:spPr>
          <a:xfrm>
            <a:off x="4342817" y="3185530"/>
            <a:ext cx="769030" cy="0"/>
          </a:xfrm>
          <a:prstGeom prst="straightConnector1">
            <a:avLst/>
          </a:prstGeom>
          <a:noFill/>
          <a:ln w="28575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17" name="Google Shape;1017;p34" descr="Checkmark with solid fill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968875" y="5585631"/>
            <a:ext cx="425573" cy="42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3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4730651" y="2373279"/>
            <a:ext cx="638173" cy="55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3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3018" y="3682486"/>
            <a:ext cx="530398" cy="5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34"/>
          <p:cNvPicPr preferRelativeResize="0"/>
          <p:nvPr/>
        </p:nvPicPr>
        <p:blipFill rotWithShape="1">
          <a:blip r:embed="rId19">
            <a:alphaModFix/>
          </a:blip>
          <a:srcRect l="30482" t="8709" r="52552" b="59144"/>
          <a:stretch/>
        </p:blipFill>
        <p:spPr>
          <a:xfrm rot="912210" flipH="1">
            <a:off x="5874604" y="4404930"/>
            <a:ext cx="45719" cy="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34"/>
          <p:cNvSpPr/>
          <p:nvPr/>
        </p:nvSpPr>
        <p:spPr>
          <a:xfrm rot="3007865">
            <a:off x="5929498" y="2927549"/>
            <a:ext cx="466617" cy="31090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2" name="Google Shape;1022;p3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45274" y="2644911"/>
            <a:ext cx="530398" cy="566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34"/>
          <p:cNvSpPr/>
          <p:nvPr/>
        </p:nvSpPr>
        <p:spPr>
          <a:xfrm>
            <a:off x="6971356" y="3211888"/>
            <a:ext cx="1183027" cy="4684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l-NL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Stengels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5" name="Google Shape;1025;p34"/>
          <p:cNvSpPr/>
          <p:nvPr/>
        </p:nvSpPr>
        <p:spPr>
          <a:xfrm>
            <a:off x="3285802" y="3064877"/>
            <a:ext cx="1313992" cy="27413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Biomassa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6" name="Google Shape;1026;p34"/>
          <p:cNvSpPr/>
          <p:nvPr/>
        </p:nvSpPr>
        <p:spPr>
          <a:xfrm>
            <a:off x="3551168" y="1699896"/>
            <a:ext cx="1057015" cy="27874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Pluim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027" name="Google Shape;1027;p34"/>
          <p:cNvCxnSpPr/>
          <p:nvPr/>
        </p:nvCxnSpPr>
        <p:spPr>
          <a:xfrm>
            <a:off x="4342817" y="5334432"/>
            <a:ext cx="769030" cy="0"/>
          </a:xfrm>
          <a:prstGeom prst="straightConnector1">
            <a:avLst/>
          </a:prstGeom>
          <a:noFill/>
          <a:ln w="28575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8" name="Google Shape;1028;p34"/>
          <p:cNvSpPr/>
          <p:nvPr/>
        </p:nvSpPr>
        <p:spPr>
          <a:xfrm>
            <a:off x="3285802" y="5213779"/>
            <a:ext cx="1057015" cy="27874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Wortels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034" name="Google Shape;1034;p34"/>
          <p:cNvGrpSpPr/>
          <p:nvPr/>
        </p:nvGrpSpPr>
        <p:grpSpPr>
          <a:xfrm>
            <a:off x="5385490" y="4749946"/>
            <a:ext cx="600132" cy="598041"/>
            <a:chOff x="5319957" y="5014389"/>
            <a:chExt cx="629842" cy="535035"/>
          </a:xfrm>
        </p:grpSpPr>
        <p:sp>
          <p:nvSpPr>
            <p:cNvPr id="1035" name="Google Shape;1035;p34"/>
            <p:cNvSpPr/>
            <p:nvPr/>
          </p:nvSpPr>
          <p:spPr>
            <a:xfrm>
              <a:off x="5319957" y="5014389"/>
              <a:ext cx="629842" cy="535035"/>
            </a:xfrm>
            <a:prstGeom prst="ellipse">
              <a:avLst/>
            </a:prstGeom>
            <a:solidFill>
              <a:srgbClr val="92D050"/>
            </a:solidFill>
            <a:ln w="9525" cap="flat" cmpd="sng">
              <a:solidFill>
                <a:srgbClr val="3C51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036" name="Google Shape;1036;p34" descr="Raw Materials with solid fill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403884" y="5052699"/>
              <a:ext cx="461989" cy="461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Google Shape;1052;p35">
            <a:extLst>
              <a:ext uri="{FF2B5EF4-FFF2-40B4-BE49-F238E27FC236}">
                <a16:creationId xmlns:a16="http://schemas.microsoft.com/office/drawing/2014/main" id="{5F195AE9-61CE-7B98-0C7E-2565995C8CE9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828586" y="3453199"/>
            <a:ext cx="640135" cy="59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Green and blue cycle icon Royalty Free Vector Image">
            <a:extLst>
              <a:ext uri="{FF2B5EF4-FFF2-40B4-BE49-F238E27FC236}">
                <a16:creationId xmlns:a16="http://schemas.microsoft.com/office/drawing/2014/main" id="{3096B1AA-D374-2A33-5496-603FFB76D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0" t="4975" r="26480" b="84962"/>
          <a:stretch/>
        </p:blipFill>
        <p:spPr bwMode="auto">
          <a:xfrm>
            <a:off x="5983977" y="1217751"/>
            <a:ext cx="1057016" cy="65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1016;p34">
            <a:extLst>
              <a:ext uri="{FF2B5EF4-FFF2-40B4-BE49-F238E27FC236}">
                <a16:creationId xmlns:a16="http://schemas.microsoft.com/office/drawing/2014/main" id="{3756F093-612D-FBAF-FEFF-E76B632C43DE}"/>
              </a:ext>
            </a:extLst>
          </p:cNvPr>
          <p:cNvCxnSpPr/>
          <p:nvPr/>
        </p:nvCxnSpPr>
        <p:spPr>
          <a:xfrm>
            <a:off x="5776640" y="1299615"/>
            <a:ext cx="769030" cy="0"/>
          </a:xfrm>
          <a:prstGeom prst="straightConnector1">
            <a:avLst/>
          </a:prstGeom>
          <a:noFill/>
          <a:ln w="28575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3" name="Google Shape;1023;p34"/>
          <p:cNvSpPr/>
          <p:nvPr/>
        </p:nvSpPr>
        <p:spPr>
          <a:xfrm>
            <a:off x="6545670" y="1146219"/>
            <a:ext cx="1057015" cy="27874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C51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Zaden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996F08-B819-4916-1AF3-00D78054702A}"/>
              </a:ext>
            </a:extLst>
          </p:cNvPr>
          <p:cNvGrpSpPr/>
          <p:nvPr/>
        </p:nvGrpSpPr>
        <p:grpSpPr>
          <a:xfrm>
            <a:off x="6507355" y="1557969"/>
            <a:ext cx="1295259" cy="1189346"/>
            <a:chOff x="6507355" y="1557969"/>
            <a:chExt cx="1295259" cy="1189346"/>
          </a:xfrm>
        </p:grpSpPr>
        <p:pic>
          <p:nvPicPr>
            <p:cNvPr id="998" name="Google Shape;998;p34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507355" y="1557969"/>
              <a:ext cx="629842" cy="55655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2" name="Google Shape;1002;p34"/>
            <p:cNvGrpSpPr/>
            <p:nvPr/>
          </p:nvGrpSpPr>
          <p:grpSpPr>
            <a:xfrm>
              <a:off x="7218103" y="1563797"/>
              <a:ext cx="584511" cy="539456"/>
              <a:chOff x="8336549" y="2233451"/>
              <a:chExt cx="584511" cy="539456"/>
            </a:xfrm>
          </p:grpSpPr>
          <p:sp>
            <p:nvSpPr>
              <p:cNvPr id="1003" name="Google Shape;1003;p34"/>
              <p:cNvSpPr/>
              <p:nvPr/>
            </p:nvSpPr>
            <p:spPr>
              <a:xfrm>
                <a:off x="8336549" y="2233451"/>
                <a:ext cx="584511" cy="539456"/>
              </a:xfrm>
              <a:prstGeom prst="ellipse">
                <a:avLst/>
              </a:prstGeom>
              <a:solidFill>
                <a:srgbClr val="EB7564"/>
              </a:solidFill>
              <a:ln w="25400" cap="flat" cmpd="sng">
                <a:solidFill>
                  <a:srgbClr val="3C511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1004" name="Google Shape;1004;p34"/>
              <p:cNvPicPr preferRelativeResize="0"/>
              <p:nvPr/>
            </p:nvPicPr>
            <p:blipFill rotWithShape="1"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 l="18609" r="66430" b="41102"/>
              <a:stretch/>
            </p:blipFill>
            <p:spPr>
              <a:xfrm>
                <a:off x="8529637" y="2262741"/>
                <a:ext cx="214313" cy="468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28EBB3-1F3A-960E-D4C7-8B2C41E3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17449" y="2168145"/>
              <a:ext cx="609653" cy="579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19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>
          <a:extLst>
            <a:ext uri="{FF2B5EF4-FFF2-40B4-BE49-F238E27FC236}">
              <a16:creationId xmlns:a16="http://schemas.microsoft.com/office/drawing/2014/main" id="{82E3FBEF-8587-283E-0429-D04FE82CC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3" name="Google Shape;1093;p47">
            <a:extLst>
              <a:ext uri="{FF2B5EF4-FFF2-40B4-BE49-F238E27FC236}">
                <a16:creationId xmlns:a16="http://schemas.microsoft.com/office/drawing/2014/main" id="{1FD394ED-8BC8-68C2-3194-77558B9818C0}"/>
              </a:ext>
            </a:extLst>
          </p:cNvPr>
          <p:cNvCxnSpPr/>
          <p:nvPr/>
        </p:nvCxnSpPr>
        <p:spPr>
          <a:xfrm>
            <a:off x="988961" y="787809"/>
            <a:ext cx="7645400" cy="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4" name="Google Shape;1094;p47">
            <a:extLst>
              <a:ext uri="{FF2B5EF4-FFF2-40B4-BE49-F238E27FC236}">
                <a16:creationId xmlns:a16="http://schemas.microsoft.com/office/drawing/2014/main" id="{1D2235A0-BFEF-9F63-D791-4C6FDB35067E}"/>
              </a:ext>
            </a:extLst>
          </p:cNvPr>
          <p:cNvSpPr txBox="1"/>
          <p:nvPr/>
        </p:nvSpPr>
        <p:spPr>
          <a:xfrm>
            <a:off x="11510196" y="6557943"/>
            <a:ext cx="432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rebuchet MS"/>
              <a:buNone/>
              <a:tabLst/>
              <a:defRPr/>
            </a:pPr>
            <a:fld id="{00000000-1234-1234-1234-123412341234}" type="slidenum">
              <a:rPr kumimoji="0" lang="nl-N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rebuchet MS"/>
                <a:buNone/>
                <a:tabLst/>
                <a:defRPr/>
              </a:pPr>
              <a:t>9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96" name="Google Shape;1096;p47">
            <a:extLst>
              <a:ext uri="{FF2B5EF4-FFF2-40B4-BE49-F238E27FC236}">
                <a16:creationId xmlns:a16="http://schemas.microsoft.com/office/drawing/2014/main" id="{8F41C1DC-57E7-8383-0885-54A4F1D560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1" y="0"/>
            <a:ext cx="1110990" cy="1024927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97" name="Google Shape;1097;p47" descr="Logo, company name&#10;&#10;Description automatically generated">
            <a:extLst>
              <a:ext uri="{FF2B5EF4-FFF2-40B4-BE49-F238E27FC236}">
                <a16:creationId xmlns:a16="http://schemas.microsoft.com/office/drawing/2014/main" id="{8A9F91A1-53A4-5494-33C5-BEB5DE66FD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7880" y="94402"/>
            <a:ext cx="1404362" cy="743889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100" name="Google Shape;1100;p47">
            <a:extLst>
              <a:ext uri="{FF2B5EF4-FFF2-40B4-BE49-F238E27FC236}">
                <a16:creationId xmlns:a16="http://schemas.microsoft.com/office/drawing/2014/main" id="{08EF1F72-1A7A-469A-AF51-C0C788A78ADC}"/>
              </a:ext>
            </a:extLst>
          </p:cNvPr>
          <p:cNvSpPr txBox="1"/>
          <p:nvPr/>
        </p:nvSpPr>
        <p:spPr>
          <a:xfrm>
            <a:off x="687596" y="191984"/>
            <a:ext cx="7645400" cy="70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Trebuchet MS"/>
              <a:buNone/>
              <a:tabLst/>
              <a:defRPr/>
            </a:pPr>
            <a:r>
              <a:rPr kumimoji="0" lang="nl-NL" sz="3000" b="1" i="0" u="none" strike="noStrike" kern="0" cap="none" spc="0" normalizeH="0" baseline="0" noProof="0" dirty="0">
                <a:ln>
                  <a:noFill/>
                </a:ln>
                <a:solidFill>
                  <a:srgbClr val="00587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Sorghum van Zaai tot Oogst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52416-2DDE-4432-B778-B01EC7576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0" t="1961"/>
          <a:stretch/>
        </p:blipFill>
        <p:spPr>
          <a:xfrm>
            <a:off x="1588168" y="1896179"/>
            <a:ext cx="9261048" cy="4058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C6CB0D-D31C-266A-6FD5-2E89CB874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861" y="1154754"/>
            <a:ext cx="640135" cy="591363"/>
          </a:xfrm>
          <a:prstGeom prst="rect">
            <a:avLst/>
          </a:prstGeom>
        </p:spPr>
      </p:pic>
      <p:pic>
        <p:nvPicPr>
          <p:cNvPr id="3" name="Google Shape;891;p1">
            <a:extLst>
              <a:ext uri="{FF2B5EF4-FFF2-40B4-BE49-F238E27FC236}">
                <a16:creationId xmlns:a16="http://schemas.microsoft.com/office/drawing/2014/main" id="{5BF8655E-926C-4B3D-1DFE-A9D38F474AE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45886" y="1186529"/>
            <a:ext cx="629842" cy="539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F070CC-8CED-6EE2-1DAD-C0D915334DA3}"/>
              </a:ext>
            </a:extLst>
          </p:cNvPr>
          <p:cNvGrpSpPr/>
          <p:nvPr/>
        </p:nvGrpSpPr>
        <p:grpSpPr>
          <a:xfrm>
            <a:off x="8861375" y="1175657"/>
            <a:ext cx="584511" cy="569792"/>
            <a:chOff x="6499170" y="2452182"/>
            <a:chExt cx="584511" cy="569792"/>
          </a:xfrm>
        </p:grpSpPr>
        <p:grpSp>
          <p:nvGrpSpPr>
            <p:cNvPr id="6" name="Google Shape;893;p1">
              <a:extLst>
                <a:ext uri="{FF2B5EF4-FFF2-40B4-BE49-F238E27FC236}">
                  <a16:creationId xmlns:a16="http://schemas.microsoft.com/office/drawing/2014/main" id="{7F97AD93-C76D-66A9-6C23-F890017C4626}"/>
                </a:ext>
              </a:extLst>
            </p:cNvPr>
            <p:cNvGrpSpPr/>
            <p:nvPr/>
          </p:nvGrpSpPr>
          <p:grpSpPr>
            <a:xfrm>
              <a:off x="6499170" y="2452182"/>
              <a:ext cx="584511" cy="539456"/>
              <a:chOff x="9266156" y="2082404"/>
              <a:chExt cx="584511" cy="539456"/>
            </a:xfrm>
          </p:grpSpPr>
          <p:sp>
            <p:nvSpPr>
              <p:cNvPr id="8" name="Google Shape;894;p1">
                <a:extLst>
                  <a:ext uri="{FF2B5EF4-FFF2-40B4-BE49-F238E27FC236}">
                    <a16:creationId xmlns:a16="http://schemas.microsoft.com/office/drawing/2014/main" id="{3932A47F-CE89-70F3-7F95-4BA02E4C310D}"/>
                  </a:ext>
                </a:extLst>
              </p:cNvPr>
              <p:cNvSpPr/>
              <p:nvPr/>
            </p:nvSpPr>
            <p:spPr>
              <a:xfrm>
                <a:off x="9266156" y="2082404"/>
                <a:ext cx="584511" cy="539456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3C511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" name="Google Shape;895;p1" descr="Premium Vector | Cow pig chicken stencil template farm animals stencil ...">
                <a:extLst>
                  <a:ext uri="{FF2B5EF4-FFF2-40B4-BE49-F238E27FC236}">
                    <a16:creationId xmlns:a16="http://schemas.microsoft.com/office/drawing/2014/main" id="{F2F85266-644A-2AE2-06A9-3136550CE569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 l="33784" t="12224" r="25128" b="44017"/>
              <a:stretch/>
            </p:blipFill>
            <p:spPr>
              <a:xfrm>
                <a:off x="9431918" y="2108845"/>
                <a:ext cx="323202" cy="294213"/>
              </a:xfrm>
              <a:custGeom>
                <a:avLst/>
                <a:gdLst/>
                <a:ahLst/>
                <a:cxnLst/>
                <a:rect l="l" t="t" r="r" b="b"/>
                <a:pathLst>
                  <a:path w="1956816" h="1956816" extrusionOk="0">
                    <a:moveTo>
                      <a:pt x="978408" y="0"/>
                    </a:moveTo>
                    <a:cubicBezTo>
                      <a:pt x="1518768" y="0"/>
                      <a:pt x="1956816" y="438048"/>
                      <a:pt x="1956816" y="978408"/>
                    </a:cubicBezTo>
                    <a:cubicBezTo>
                      <a:pt x="1956816" y="1518768"/>
                      <a:pt x="1518768" y="1956816"/>
                      <a:pt x="978408" y="1956816"/>
                    </a:cubicBezTo>
                    <a:cubicBezTo>
                      <a:pt x="438048" y="1956816"/>
                      <a:pt x="0" y="1518768"/>
                      <a:pt x="0" y="978408"/>
                    </a:cubicBezTo>
                    <a:cubicBezTo>
                      <a:pt x="0" y="438048"/>
                      <a:pt x="438048" y="0"/>
                      <a:pt x="97840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pic>
          <p:nvPicPr>
            <p:cNvPr id="7" name="Graphic 6" descr="Cow with solid fill">
              <a:extLst>
                <a:ext uri="{FF2B5EF4-FFF2-40B4-BE49-F238E27FC236}">
                  <a16:creationId xmlns:a16="http://schemas.microsoft.com/office/drawing/2014/main" id="{E993F448-C551-E60A-AEAC-33427442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6564664" y="2628788"/>
              <a:ext cx="420581" cy="393186"/>
            </a:xfrm>
            <a:prstGeom prst="rect">
              <a:avLst/>
            </a:prstGeom>
          </p:spPr>
        </p:pic>
      </p:grp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D599FB57-E200-008B-416D-77E8F138BFEF}"/>
              </a:ext>
            </a:extLst>
          </p:cNvPr>
          <p:cNvSpPr/>
          <p:nvPr/>
        </p:nvSpPr>
        <p:spPr>
          <a:xfrm>
            <a:off x="12940" y="1888289"/>
            <a:ext cx="1421223" cy="4058345"/>
          </a:xfrm>
          <a:prstGeom prst="flowChartDelay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4BADF-6F05-2C88-4E35-FA7EE4353CFD}"/>
              </a:ext>
            </a:extLst>
          </p:cNvPr>
          <p:cNvSpPr txBox="1"/>
          <p:nvPr/>
        </p:nvSpPr>
        <p:spPr>
          <a:xfrm>
            <a:off x="0" y="1896179"/>
            <a:ext cx="104427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05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05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00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10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90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20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10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05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Sep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00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Okt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05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nl-NL" sz="1050" b="1" dirty="0">
              <a:solidFill>
                <a:sysClr val="windowText" lastClr="00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077EC3-2FF5-B2A8-D4B8-525EC6F673A5}"/>
              </a:ext>
            </a:extLst>
          </p:cNvPr>
          <p:cNvCxnSpPr>
            <a:cxnSpLocks/>
          </p:cNvCxnSpPr>
          <p:nvPr/>
        </p:nvCxnSpPr>
        <p:spPr>
          <a:xfrm>
            <a:off x="590059" y="2016471"/>
            <a:ext cx="0" cy="380197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8F36730-9824-4DFB-98BF-1667C2014EC9}"/>
              </a:ext>
            </a:extLst>
          </p:cNvPr>
          <p:cNvSpPr/>
          <p:nvPr/>
        </p:nvSpPr>
        <p:spPr>
          <a:xfrm>
            <a:off x="519766" y="3428999"/>
            <a:ext cx="167825" cy="37297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B3C74C-6099-467A-E06A-446050139B13}"/>
              </a:ext>
            </a:extLst>
          </p:cNvPr>
          <p:cNvSpPr/>
          <p:nvPr/>
        </p:nvSpPr>
        <p:spPr>
          <a:xfrm>
            <a:off x="484524" y="4697440"/>
            <a:ext cx="167824" cy="51706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28" name="Picture 4" descr="Afbeeldingsresultaten voor sow symbol">
            <a:extLst>
              <a:ext uri="{FF2B5EF4-FFF2-40B4-BE49-F238E27FC236}">
                <a16:creationId xmlns:a16="http://schemas.microsoft.com/office/drawing/2014/main" id="{4E368400-0343-C04F-6793-C8C32E4B7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r="18811" b="39985"/>
          <a:stretch/>
        </p:blipFill>
        <p:spPr bwMode="auto">
          <a:xfrm>
            <a:off x="611987" y="3203743"/>
            <a:ext cx="797498" cy="75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relateerde afbeeldingsdetails bekijken. Icône Vectorielle De Récolte Sur Fond Blanc Symbole De L'icône De La ...">
            <a:extLst>
              <a:ext uri="{FF2B5EF4-FFF2-40B4-BE49-F238E27FC236}">
                <a16:creationId xmlns:a16="http://schemas.microsoft.com/office/drawing/2014/main" id="{E2703CEC-A387-E463-52B6-FCA1A81EE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11145" r="26334" b="38838"/>
          <a:stretch/>
        </p:blipFill>
        <p:spPr bwMode="auto">
          <a:xfrm>
            <a:off x="568436" y="4550475"/>
            <a:ext cx="735057" cy="75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92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acet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995</Words>
  <Application>Microsoft Office PowerPoint</Application>
  <PresentationFormat>Breedbeeld</PresentationFormat>
  <Paragraphs>247</Paragraphs>
  <Slides>23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23</vt:i4>
      </vt:variant>
    </vt:vector>
  </HeadingPairs>
  <TitlesOfParts>
    <vt:vector size="34" baseType="lpstr">
      <vt:lpstr>Arial</vt:lpstr>
      <vt:lpstr>Calibri</vt:lpstr>
      <vt:lpstr>Noto Sans Symbols</vt:lpstr>
      <vt:lpstr>Times New Roman</vt:lpstr>
      <vt:lpstr>Trebuchet MS</vt:lpstr>
      <vt:lpstr>Wingdings</vt:lpstr>
      <vt:lpstr>1_Office Theme</vt:lpstr>
      <vt:lpstr>Facet</vt:lpstr>
      <vt:lpstr>2_Facet</vt:lpstr>
      <vt:lpstr>3_Facet</vt:lpstr>
      <vt:lpstr>Office Theme</vt:lpstr>
      <vt:lpstr>    Zeeuwse Sorghum en de ontwikkeling  van een Meervoudig gewas</vt:lpstr>
      <vt:lpstr>Veredeling tot Zeeuwse Dusormil Sorghums</vt:lpstr>
      <vt:lpstr>PowerPoint-presentatie</vt:lpstr>
      <vt:lpstr>Sorghum Introductie</vt:lpstr>
      <vt:lpstr>PowerPoint-presentatie</vt:lpstr>
      <vt:lpstr>Commerciële Dusormil Sorghum Rassen (OPV)</vt:lpstr>
      <vt:lpstr>Dusormil Sorghumonderzoek en testen in de praktijk</vt:lpstr>
      <vt:lpstr>PowerPoint-presentatie</vt:lpstr>
      <vt:lpstr>PowerPoint-presentatie</vt:lpstr>
      <vt:lpstr>PowerPoint-presentatie</vt:lpstr>
      <vt:lpstr>PowerPoint-presentatie</vt:lpstr>
      <vt:lpstr>Sorghum bron van “hoogwaardige vezels”</vt:lpstr>
      <vt:lpstr>Wereld Sorghum Conferentie 2023 </vt:lpstr>
      <vt:lpstr>PowerPoint-presentatie</vt:lpstr>
      <vt:lpstr>PowerPoint-presentatie</vt:lpstr>
      <vt:lpstr>Positieve effecten consumptie Dusormil Sorghum</vt:lpstr>
      <vt:lpstr>Wereldnieuws 5-8 juni 2023  Dusormil Sorghums geschikt voor humane consumptie</vt:lpstr>
      <vt:lpstr>PowerPoint-presentatie</vt:lpstr>
      <vt:lpstr>Internationaal podium Dusormil Sorghum voor consumptie</vt:lpstr>
      <vt:lpstr>Samenvattend : Zeeuwse Dusormil Sorghum </vt:lpstr>
      <vt:lpstr>Belangen voor toekomstige ontwikkeling</vt:lpstr>
      <vt:lpstr>Vragen? Discussie</vt:lpstr>
      <vt:lpstr>Bedankt voor jullie  Aandacht en Bijdrage!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Dusormil Sorghum voor Meervoudige verwaarding Boer, Beest en Bouw</dc:title>
  <dc:creator>Maarten de Milliano</dc:creator>
  <cp:lastModifiedBy>Jacques le Grand</cp:lastModifiedBy>
  <cp:revision>48</cp:revision>
  <dcterms:created xsi:type="dcterms:W3CDTF">2023-08-29T12:57:04Z</dcterms:created>
  <dcterms:modified xsi:type="dcterms:W3CDTF">2024-04-12T11:57:07Z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f13818-f101-44e2-ac00-f5e7f673cd2d_Enabled">
    <vt:lpwstr>true</vt:lpwstr>
  </property>
  <property fmtid="{D5CDD505-2E9C-101B-9397-08002B2CF9AE}" pid="3" name="MSIP_Label_40f13818-f101-44e2-ac00-f5e7f673cd2d_SetDate">
    <vt:lpwstr>2023-08-29T13:33:26Z</vt:lpwstr>
  </property>
  <property fmtid="{D5CDD505-2E9C-101B-9397-08002B2CF9AE}" pid="4" name="MSIP_Label_40f13818-f101-44e2-ac00-f5e7f673cd2d_Method">
    <vt:lpwstr>Standard</vt:lpwstr>
  </property>
  <property fmtid="{D5CDD505-2E9C-101B-9397-08002B2CF9AE}" pid="5" name="MSIP_Label_40f13818-f101-44e2-ac00-f5e7f673cd2d_Name">
    <vt:lpwstr>Internal</vt:lpwstr>
  </property>
  <property fmtid="{D5CDD505-2E9C-101B-9397-08002B2CF9AE}" pid="6" name="MSIP_Label_40f13818-f101-44e2-ac00-f5e7f673cd2d_SiteId">
    <vt:lpwstr>e0b10270-240b-4eda-affb-50fb2b5920de</vt:lpwstr>
  </property>
  <property fmtid="{D5CDD505-2E9C-101B-9397-08002B2CF9AE}" pid="7" name="MSIP_Label_40f13818-f101-44e2-ac00-f5e7f673cd2d_ActionId">
    <vt:lpwstr>df323b2a-b1e9-42a2-a834-e4b6870f56b6</vt:lpwstr>
  </property>
  <property fmtid="{D5CDD505-2E9C-101B-9397-08002B2CF9AE}" pid="8" name="MSIP_Label_40f13818-f101-44e2-ac00-f5e7f673cd2d_ContentBits">
    <vt:lpwstr>0</vt:lpwstr>
  </property>
</Properties>
</file>